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3" r:id="rId4"/>
    <p:sldId id="262" r:id="rId5"/>
    <p:sldId id="269" r:id="rId6"/>
    <p:sldId id="264" r:id="rId7"/>
    <p:sldId id="265" r:id="rId8"/>
    <p:sldId id="266" r:id="rId9"/>
    <p:sldId id="267" r:id="rId10"/>
    <p:sldId id="268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8"/>
    <p:restoredTop sz="94621"/>
  </p:normalViewPr>
  <p:slideViewPr>
    <p:cSldViewPr snapToGrid="0" snapToObjects="1">
      <p:cViewPr varScale="1">
        <p:scale>
          <a:sx n="91" d="100"/>
          <a:sy n="91" d="100"/>
        </p:scale>
        <p:origin x="10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5" d="100"/>
          <a:sy n="95" d="100"/>
        </p:scale>
        <p:origin x="-303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doughnut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Sheet1!$A$1:$A$4</c:f>
              <c:strCache>
                <c:ptCount val="4"/>
                <c:pt idx="0">
                  <c:v>Year 12</c:v>
                </c:pt>
                <c:pt idx="1">
                  <c:v>Certificate/Diploma</c:v>
                </c:pt>
                <c:pt idx="2">
                  <c:v>Undergraduate Degree</c:v>
                </c:pt>
                <c:pt idx="3">
                  <c:v>Post Graduate Degree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21</c:v>
                </c:pt>
                <c:pt idx="1">
                  <c:v>32</c:v>
                </c:pt>
                <c:pt idx="2">
                  <c:v>18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1C-4296-BF19-980376F5B9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Working</a:t>
            </a:r>
            <a:r>
              <a:rPr lang="en-US" baseline="0"/>
              <a:t> Space</a:t>
            </a:r>
            <a:endParaRPr lang="en-US"/>
          </a:p>
        </c:rich>
      </c:tx>
      <c:overlay val="0"/>
    </c:title>
    <c:autoTitleDeleted val="0"/>
    <c:plotArea>
      <c:layout/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Sheet1!$A$24:$A$27</c:f>
              <c:strCache>
                <c:ptCount val="4"/>
                <c:pt idx="0">
                  <c:v>Own office</c:v>
                </c:pt>
                <c:pt idx="1">
                  <c:v>Open plan no cubicles</c:v>
                </c:pt>
                <c:pt idx="2">
                  <c:v>Open plan own cubicle</c:v>
                </c:pt>
                <c:pt idx="3">
                  <c:v>Open plan share a cubicle</c:v>
                </c:pt>
              </c:strCache>
            </c:strRef>
          </c:cat>
          <c:val>
            <c:numRef>
              <c:f>Sheet1!$B$24:$B$27</c:f>
              <c:numCache>
                <c:formatCode>General</c:formatCode>
                <c:ptCount val="4"/>
                <c:pt idx="0">
                  <c:v>50</c:v>
                </c:pt>
                <c:pt idx="1">
                  <c:v>21</c:v>
                </c:pt>
                <c:pt idx="2">
                  <c:v>9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A9-493F-AF82-F6CD1205A4A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Working</a:t>
            </a:r>
            <a:r>
              <a:rPr lang="en-US" baseline="0"/>
              <a:t> Conditions</a:t>
            </a:r>
            <a:endParaRPr lang="en-US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Sheet1!$B$36</c:f>
              <c:strCache>
                <c:ptCount val="1"/>
                <c:pt idx="0">
                  <c:v>Per cent agreeing</c:v>
                </c:pt>
              </c:strCache>
            </c:strRef>
          </c:tx>
          <c:invertIfNegative val="0"/>
          <c:cat>
            <c:strRef>
              <c:f>Sheet1!$A$37:$A$46</c:f>
              <c:strCache>
                <c:ptCount val="10"/>
                <c:pt idx="0">
                  <c:v>Standing desks are optional</c:v>
                </c:pt>
                <c:pt idx="1">
                  <c:v>EAP are available</c:v>
                </c:pt>
                <c:pt idx="2">
                  <c:v>Ergonomic assessments are available</c:v>
                </c:pt>
                <c:pt idx="3">
                  <c:v>Break out rooms are available for meetings</c:v>
                </c:pt>
                <c:pt idx="4">
                  <c:v>There is plenty of natural light</c:v>
                </c:pt>
                <c:pt idx="5">
                  <c:v>Air conditioning is available</c:v>
                </c:pt>
                <c:pt idx="6">
                  <c:v>Job tasks are rotated</c:v>
                </c:pt>
                <c:pt idx="7">
                  <c:v>My work environment promotes physical movement during work periods</c:v>
                </c:pt>
                <c:pt idx="8">
                  <c:v>Electronic prompts / reminders/software available to remind us to regularly break a seating posture</c:v>
                </c:pt>
                <c:pt idx="9">
                  <c:v>There is plenty of natural light</c:v>
                </c:pt>
              </c:strCache>
            </c:strRef>
          </c:cat>
          <c:val>
            <c:numRef>
              <c:f>Sheet1!$B$37:$B$46</c:f>
              <c:numCache>
                <c:formatCode>0.00%</c:formatCode>
                <c:ptCount val="10"/>
                <c:pt idx="0">
                  <c:v>6.7299999999999999E-2</c:v>
                </c:pt>
                <c:pt idx="1">
                  <c:v>0.12839999999999999</c:v>
                </c:pt>
                <c:pt idx="2">
                  <c:v>0.23</c:v>
                </c:pt>
                <c:pt idx="3">
                  <c:v>0.1193</c:v>
                </c:pt>
                <c:pt idx="4">
                  <c:v>0.1009</c:v>
                </c:pt>
                <c:pt idx="5">
                  <c:v>0.1101</c:v>
                </c:pt>
                <c:pt idx="6">
                  <c:v>3.3599999999999998E-2</c:v>
                </c:pt>
                <c:pt idx="7">
                  <c:v>5.8099999999999999E-2</c:v>
                </c:pt>
                <c:pt idx="8">
                  <c:v>6.1199999999999997E-2</c:v>
                </c:pt>
                <c:pt idx="9">
                  <c:v>0.1009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CE-4833-B07B-0DF7133288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5915128"/>
        <c:axId val="-2131772600"/>
      </c:barChart>
      <c:catAx>
        <c:axId val="20959151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2131772600"/>
        <c:crosses val="autoZero"/>
        <c:auto val="1"/>
        <c:lblAlgn val="ctr"/>
        <c:lblOffset val="100"/>
        <c:noMultiLvlLbl val="0"/>
      </c:catAx>
      <c:valAx>
        <c:axId val="-2131772600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0959151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On</a:t>
            </a:r>
            <a:r>
              <a:rPr lang="en-US" baseline="0"/>
              <a:t> the days you do drink, how many do you drink?</a:t>
            </a:r>
            <a:endParaRPr lang="en-US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Sheet1!$B$86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cat>
            <c:strRef>
              <c:f>Sheet1!$A$87:$A$92</c:f>
              <c:strCache>
                <c:ptCount val="6"/>
                <c:pt idx="0">
                  <c:v>1 to 2 drinks</c:v>
                </c:pt>
                <c:pt idx="1">
                  <c:v>3 to 4</c:v>
                </c:pt>
                <c:pt idx="2">
                  <c:v>5 to 6</c:v>
                </c:pt>
                <c:pt idx="3">
                  <c:v>7 to 8</c:v>
                </c:pt>
                <c:pt idx="4">
                  <c:v>9 to 10</c:v>
                </c:pt>
                <c:pt idx="5">
                  <c:v>More than 10</c:v>
                </c:pt>
              </c:strCache>
            </c:strRef>
          </c:cat>
          <c:val>
            <c:numRef>
              <c:f>Sheet1!$B$87:$B$92</c:f>
              <c:numCache>
                <c:formatCode>0.00%</c:formatCode>
                <c:ptCount val="6"/>
                <c:pt idx="0">
                  <c:v>0.5897</c:v>
                </c:pt>
                <c:pt idx="1">
                  <c:v>0.3846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2.5600000000000001E-2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97-48C5-8F8B-B090B01B4E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077384"/>
        <c:axId val="-2132428856"/>
      </c:barChart>
      <c:catAx>
        <c:axId val="-21320773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2132428856"/>
        <c:crosses val="autoZero"/>
        <c:auto val="1"/>
        <c:lblAlgn val="ctr"/>
        <c:lblOffset val="100"/>
        <c:noMultiLvlLbl val="0"/>
      </c:catAx>
      <c:valAx>
        <c:axId val="-2132428856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-21320773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Alcohol</a:t>
            </a:r>
            <a:r>
              <a:rPr lang="en-US" baseline="0"/>
              <a:t> Consumption per week</a:t>
            </a:r>
            <a:endParaRPr lang="en-US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Sheet1!$B$58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cat>
            <c:strRef>
              <c:f>Sheet1!$A$59:$A$64</c:f>
              <c:strCache>
                <c:ptCount val="5"/>
                <c:pt idx="0">
                  <c:v>Never</c:v>
                </c:pt>
                <c:pt idx="1">
                  <c:v>Monthly or less</c:v>
                </c:pt>
                <c:pt idx="2">
                  <c:v>2 to 4 times a MONTH</c:v>
                </c:pt>
                <c:pt idx="3">
                  <c:v>2 to 3 times a WEEK</c:v>
                </c:pt>
                <c:pt idx="4">
                  <c:v>4 or more times a WEEK</c:v>
                </c:pt>
              </c:strCache>
            </c:strRef>
          </c:cat>
          <c:val>
            <c:numRef>
              <c:f>Sheet1!$B$59:$B$64</c:f>
              <c:numCache>
                <c:formatCode>0.00%</c:formatCode>
                <c:ptCount val="6"/>
                <c:pt idx="0">
                  <c:v>0.14630000000000001</c:v>
                </c:pt>
                <c:pt idx="1">
                  <c:v>0.29270000000000002</c:v>
                </c:pt>
                <c:pt idx="2">
                  <c:v>0.29270000000000002</c:v>
                </c:pt>
                <c:pt idx="3">
                  <c:v>0.14630000000000001</c:v>
                </c:pt>
                <c:pt idx="4">
                  <c:v>0.122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D5-4C13-9301-FF88D549BA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4766312"/>
        <c:axId val="2046489512"/>
      </c:barChart>
      <c:catAx>
        <c:axId val="-21347663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046489512"/>
        <c:crosses val="autoZero"/>
        <c:auto val="1"/>
        <c:lblAlgn val="ctr"/>
        <c:lblOffset val="100"/>
        <c:noMultiLvlLbl val="0"/>
      </c:catAx>
      <c:valAx>
        <c:axId val="2046489512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-21347663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What</a:t>
            </a:r>
            <a:r>
              <a:rPr lang="en-US" baseline="0"/>
              <a:t> is your current workload?</a:t>
            </a:r>
            <a:endParaRPr lang="en-US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Sheet1!$B$122</c:f>
              <c:strCache>
                <c:ptCount val="1"/>
                <c:pt idx="0">
                  <c:v>Per cent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Sheet1!$A$123:$A$127</c:f>
              <c:strCache>
                <c:ptCount val="5"/>
                <c:pt idx="0">
                  <c:v>Cannot sustain</c:v>
                </c:pt>
                <c:pt idx="1">
                  <c:v>Stressful</c:v>
                </c:pt>
                <c:pt idx="2">
                  <c:v>Heavy</c:v>
                </c:pt>
                <c:pt idx="3">
                  <c:v>Balanced</c:v>
                </c:pt>
                <c:pt idx="4">
                  <c:v>Light</c:v>
                </c:pt>
              </c:strCache>
            </c:strRef>
          </c:cat>
          <c:val>
            <c:numRef>
              <c:f>Sheet1!$B$123:$B$127</c:f>
              <c:numCache>
                <c:formatCode>General</c:formatCode>
                <c:ptCount val="5"/>
                <c:pt idx="0">
                  <c:v>23</c:v>
                </c:pt>
                <c:pt idx="1">
                  <c:v>31</c:v>
                </c:pt>
                <c:pt idx="2">
                  <c:v>27</c:v>
                </c:pt>
                <c:pt idx="3">
                  <c:v>15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D6-4EC7-9CF1-7CAC2D44E3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6161704"/>
        <c:axId val="-2085676952"/>
      </c:barChart>
      <c:catAx>
        <c:axId val="-21061617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2085676952"/>
        <c:crosses val="autoZero"/>
        <c:auto val="1"/>
        <c:lblAlgn val="ctr"/>
        <c:lblOffset val="100"/>
        <c:noMultiLvlLbl val="0"/>
      </c:catAx>
      <c:valAx>
        <c:axId val="-20856769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1061617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Sheet1!$B$132</c:f>
              <c:strCache>
                <c:ptCount val="1"/>
                <c:pt idx="0">
                  <c:v>Worse</c:v>
                </c:pt>
              </c:strCache>
            </c:strRef>
          </c:tx>
          <c:invertIfNegative val="0"/>
          <c:cat>
            <c:strRef>
              <c:f>Sheet1!$A$133:$A$138</c:f>
              <c:strCache>
                <c:ptCount val="6"/>
                <c:pt idx="0">
                  <c:v>Physical Conditions</c:v>
                </c:pt>
                <c:pt idx="1">
                  <c:v>Work Intensity</c:v>
                </c:pt>
                <c:pt idx="2">
                  <c:v>Training for the job</c:v>
                </c:pt>
                <c:pt idx="3">
                  <c:v>Supervisors treatment</c:v>
                </c:pt>
                <c:pt idx="4">
                  <c:v>My suggestions are listen to</c:v>
                </c:pt>
                <c:pt idx="5">
                  <c:v>The frequency that I am asked for my opinion</c:v>
                </c:pt>
              </c:strCache>
            </c:strRef>
          </c:cat>
          <c:val>
            <c:numRef>
              <c:f>Sheet1!$B$133:$B$138</c:f>
              <c:numCache>
                <c:formatCode>General</c:formatCode>
                <c:ptCount val="6"/>
                <c:pt idx="0">
                  <c:v>18</c:v>
                </c:pt>
                <c:pt idx="1">
                  <c:v>64</c:v>
                </c:pt>
                <c:pt idx="2">
                  <c:v>23</c:v>
                </c:pt>
                <c:pt idx="3">
                  <c:v>42</c:v>
                </c:pt>
                <c:pt idx="4">
                  <c:v>27</c:v>
                </c:pt>
                <c:pt idx="5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6B-4319-90A0-E20E21E05C41}"/>
            </c:ext>
          </c:extLst>
        </c:ser>
        <c:ser>
          <c:idx val="1"/>
          <c:order val="1"/>
          <c:tx>
            <c:strRef>
              <c:f>Sheet1!$C$132</c:f>
              <c:strCache>
                <c:ptCount val="1"/>
                <c:pt idx="0">
                  <c:v>The same</c:v>
                </c:pt>
              </c:strCache>
            </c:strRef>
          </c:tx>
          <c:invertIfNegative val="0"/>
          <c:cat>
            <c:strRef>
              <c:f>Sheet1!$A$133:$A$138</c:f>
              <c:strCache>
                <c:ptCount val="6"/>
                <c:pt idx="0">
                  <c:v>Physical Conditions</c:v>
                </c:pt>
                <c:pt idx="1">
                  <c:v>Work Intensity</c:v>
                </c:pt>
                <c:pt idx="2">
                  <c:v>Training for the job</c:v>
                </c:pt>
                <c:pt idx="3">
                  <c:v>Supervisors treatment</c:v>
                </c:pt>
                <c:pt idx="4">
                  <c:v>My suggestions are listen to</c:v>
                </c:pt>
                <c:pt idx="5">
                  <c:v>The frequency that I am asked for my opinion</c:v>
                </c:pt>
              </c:strCache>
            </c:strRef>
          </c:cat>
          <c:val>
            <c:numRef>
              <c:f>Sheet1!$C$133:$C$138</c:f>
              <c:numCache>
                <c:formatCode>General</c:formatCode>
                <c:ptCount val="6"/>
                <c:pt idx="0">
                  <c:v>52</c:v>
                </c:pt>
                <c:pt idx="1">
                  <c:v>30</c:v>
                </c:pt>
                <c:pt idx="2">
                  <c:v>62</c:v>
                </c:pt>
                <c:pt idx="3">
                  <c:v>32</c:v>
                </c:pt>
                <c:pt idx="4">
                  <c:v>40</c:v>
                </c:pt>
                <c:pt idx="5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6B-4319-90A0-E20E21E05C41}"/>
            </c:ext>
          </c:extLst>
        </c:ser>
        <c:ser>
          <c:idx val="2"/>
          <c:order val="2"/>
          <c:tx>
            <c:strRef>
              <c:f>Sheet1!$D$132</c:f>
              <c:strCache>
                <c:ptCount val="1"/>
                <c:pt idx="0">
                  <c:v>Better</c:v>
                </c:pt>
              </c:strCache>
            </c:strRef>
          </c:tx>
          <c:invertIfNegative val="0"/>
          <c:cat>
            <c:strRef>
              <c:f>Sheet1!$A$133:$A$138</c:f>
              <c:strCache>
                <c:ptCount val="6"/>
                <c:pt idx="0">
                  <c:v>Physical Conditions</c:v>
                </c:pt>
                <c:pt idx="1">
                  <c:v>Work Intensity</c:v>
                </c:pt>
                <c:pt idx="2">
                  <c:v>Training for the job</c:v>
                </c:pt>
                <c:pt idx="3">
                  <c:v>Supervisors treatment</c:v>
                </c:pt>
                <c:pt idx="4">
                  <c:v>My suggestions are listen to</c:v>
                </c:pt>
                <c:pt idx="5">
                  <c:v>The frequency that I am asked for my opinion</c:v>
                </c:pt>
              </c:strCache>
            </c:strRef>
          </c:cat>
          <c:val>
            <c:numRef>
              <c:f>Sheet1!$D$133:$D$138</c:f>
              <c:numCache>
                <c:formatCode>General</c:formatCode>
                <c:ptCount val="6"/>
                <c:pt idx="0">
                  <c:v>30</c:v>
                </c:pt>
                <c:pt idx="1">
                  <c:v>6</c:v>
                </c:pt>
                <c:pt idx="2">
                  <c:v>15</c:v>
                </c:pt>
                <c:pt idx="3">
                  <c:v>26</c:v>
                </c:pt>
                <c:pt idx="4">
                  <c:v>33</c:v>
                </c:pt>
                <c:pt idx="5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6B-4319-90A0-E20E21E05C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7862824"/>
        <c:axId val="-2088348168"/>
      </c:barChart>
      <c:catAx>
        <c:axId val="-20878628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2088348168"/>
        <c:crosses val="autoZero"/>
        <c:auto val="1"/>
        <c:lblAlgn val="ctr"/>
        <c:lblOffset val="100"/>
        <c:noMultiLvlLbl val="0"/>
      </c:catAx>
      <c:valAx>
        <c:axId val="-20883481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0878628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Sheet1!$A$101:$A$104</c:f>
              <c:strCache>
                <c:ptCount val="4"/>
                <c:pt idx="0">
                  <c:v>Truly Healthies</c:v>
                </c:pt>
                <c:pt idx="1">
                  <c:v>Health Evaders</c:v>
                </c:pt>
                <c:pt idx="2">
                  <c:v>Health Illusionists</c:v>
                </c:pt>
                <c:pt idx="3">
                  <c:v>Worried Well</c:v>
                </c:pt>
              </c:strCache>
            </c:strRef>
          </c:cat>
          <c:val>
            <c:numRef>
              <c:f>Sheet1!$B$101:$B$104</c:f>
              <c:numCache>
                <c:formatCode>General</c:formatCode>
                <c:ptCount val="4"/>
                <c:pt idx="0">
                  <c:v>19</c:v>
                </c:pt>
                <c:pt idx="1">
                  <c:v>23</c:v>
                </c:pt>
                <c:pt idx="2">
                  <c:v>35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35-47B6-821F-3105B84B54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C46A4-5D34-844A-871D-81D61AABFE0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A73CC-D87E-E24F-9D6A-5A5977048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24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Nearly all females </a:t>
            </a:r>
          </a:p>
          <a:p>
            <a:r>
              <a:rPr lang="en-US" dirty="0" smtClean="0"/>
              <a:t>Well educated (46% post secondary school qualifications)</a:t>
            </a:r>
          </a:p>
          <a:p>
            <a:r>
              <a:rPr lang="en-US" dirty="0" smtClean="0"/>
              <a:t>Mainly permanent full and part time </a:t>
            </a:r>
          </a:p>
          <a:p>
            <a:r>
              <a:rPr lang="en-US" dirty="0" smtClean="0"/>
              <a:t>Tend to drink a little more than we should (more than 1 standard drink per day) and some of us meet the criteria for binge drinkers</a:t>
            </a:r>
          </a:p>
          <a:p>
            <a:r>
              <a:rPr lang="en-US" dirty="0" smtClean="0"/>
              <a:t>Eat well although diet is somewhat restrictive</a:t>
            </a:r>
          </a:p>
          <a:p>
            <a:r>
              <a:rPr lang="en-US" dirty="0" smtClean="0"/>
              <a:t>Suffer a range of aliments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A73CC-D87E-E24F-9D6A-5A59770489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77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Largely in non </a:t>
            </a:r>
            <a:r>
              <a:rPr lang="en-US" dirty="0" err="1" smtClean="0"/>
              <a:t>airconditioned</a:t>
            </a:r>
            <a:r>
              <a:rPr lang="en-US" dirty="0" smtClean="0"/>
              <a:t> environments, with little encouragement to </a:t>
            </a:r>
            <a:r>
              <a:rPr lang="en-US" dirty="0" err="1" smtClean="0"/>
              <a:t>personalise</a:t>
            </a:r>
            <a:r>
              <a:rPr lang="en-US" dirty="0" smtClean="0"/>
              <a:t> work space and little opportunity for job rotation</a:t>
            </a:r>
          </a:p>
          <a:p>
            <a:r>
              <a:rPr lang="en-US" dirty="0" smtClean="0"/>
              <a:t>Work on average 41 </a:t>
            </a:r>
            <a:r>
              <a:rPr lang="en-US" dirty="0" err="1" smtClean="0"/>
              <a:t>hrs</a:t>
            </a:r>
            <a:r>
              <a:rPr lang="en-US" dirty="0" smtClean="0"/>
              <a:t> per week (F/T), although some worked more than 60hrs in the last week, with 21 </a:t>
            </a:r>
            <a:r>
              <a:rPr lang="en-US" dirty="0" err="1" smtClean="0"/>
              <a:t>hrs</a:t>
            </a:r>
            <a:r>
              <a:rPr lang="en-US" dirty="0" smtClean="0"/>
              <a:t> per week spent on administration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A73CC-D87E-E24F-9D6A-5A59770489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48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 per cent indicated that on some occasions, they would drink more than 6 standard drinks</a:t>
            </a:r>
          </a:p>
          <a:p>
            <a:endParaRPr lang="en-US" dirty="0"/>
          </a:p>
          <a:p>
            <a:r>
              <a:rPr lang="en-US" dirty="0" smtClean="0"/>
              <a:t>Average daily amount was 3 standard drinks per 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A73CC-D87E-E24F-9D6A-5A59770489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85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pressure has increased for the worse </a:t>
            </a:r>
          </a:p>
          <a:p>
            <a:r>
              <a:rPr lang="en-US" dirty="0" smtClean="0"/>
              <a:t>Physical conditions are worse</a:t>
            </a:r>
          </a:p>
          <a:p>
            <a:r>
              <a:rPr lang="en-US" dirty="0" smtClean="0"/>
              <a:t>Suggestions not listened to</a:t>
            </a:r>
          </a:p>
          <a:p>
            <a:endParaRPr lang="en-US" dirty="0"/>
          </a:p>
          <a:p>
            <a:r>
              <a:rPr lang="en-US" dirty="0" smtClean="0"/>
              <a:t>Although some indicate all of these conditions are improving </a:t>
            </a:r>
          </a:p>
          <a:p>
            <a:r>
              <a:rPr lang="en-US" dirty="0" smtClean="0"/>
              <a:t>About 65% of us report that work is stressful or heavily stressful, with 10% reporting that they cannot sustain the effort</a:t>
            </a:r>
          </a:p>
          <a:p>
            <a:r>
              <a:rPr lang="en-US" dirty="0" smtClean="0"/>
              <a:t>Most are resilient and report completing work tasks despite interference with personal health issues</a:t>
            </a:r>
          </a:p>
          <a:p>
            <a:r>
              <a:rPr lang="en-US" dirty="0" smtClean="0"/>
              <a:t>On average, we missed 5 days on average over the last 4 weeks because of health issues</a:t>
            </a:r>
          </a:p>
          <a:p>
            <a:r>
              <a:rPr lang="en-US" dirty="0" smtClean="0"/>
              <a:t>About 30% of us report our health is worse now than 12 months ago</a:t>
            </a:r>
          </a:p>
          <a:p>
            <a:r>
              <a:rPr lang="en-US" dirty="0" smtClean="0"/>
              <a:t>About 30% report health adversely effecting leisure and work activities</a:t>
            </a:r>
          </a:p>
          <a:p>
            <a:r>
              <a:rPr lang="en-US" dirty="0" smtClean="0"/>
              <a:t>About 26% report emotional health adversely effected their normal activities in the 7 days before the survey</a:t>
            </a:r>
          </a:p>
          <a:p>
            <a:r>
              <a:rPr lang="en-US" dirty="0" smtClean="0"/>
              <a:t>66% reported daily bodily pain adversely effected their normal activities in the 7 days before the survey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A73CC-D87E-E24F-9D6A-5A59770489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18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four health wellness segments are: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The “Worried Well” – Those with relatively few unhealthy behaviors but low perceived health.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The “Truly </a:t>
            </a:r>
            <a:r>
              <a:rPr lang="en-US" dirty="0" err="1"/>
              <a:t>Healthies</a:t>
            </a:r>
            <a:r>
              <a:rPr lang="en-US" dirty="0"/>
              <a:t>” – Those with relatively few unhealthy behaviors and high perceived health.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The “Health Evaders” – Those with a relatively large number of unhealthy behaviors and low perceived health.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The “Health Illusionists” – Those with a relatively large number of unhealthy behaviors but high perceived health</a:t>
            </a:r>
            <a:r>
              <a:rPr lang="en-US" dirty="0" smtClean="0"/>
              <a:t>.</a:t>
            </a:r>
          </a:p>
          <a:p>
            <a:r>
              <a:rPr lang="en-US" dirty="0"/>
              <a:t>• “Worried Well” Fewer unhealthy behaviors (1-4 items) and lower perceived health (“1-8”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/>
              <a:t>• “Truly </a:t>
            </a:r>
            <a:r>
              <a:rPr lang="en-US" dirty="0" err="1"/>
              <a:t>Healthies</a:t>
            </a:r>
            <a:r>
              <a:rPr lang="en-US" dirty="0"/>
              <a:t>” Fewer unhealthy behaviors (0-4 items) and perceived good health (“9”,”10”)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“Health Evaders” More unhealthy behaviors (5+ items) and lower perceived health (“1-8”)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“Health Illusionists” More unhealthy behaviors (5+ items) and perceived good health (“9”,”10”)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A73CC-D87E-E24F-9D6A-5A59770489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59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912E-2AD4-F949-831E-9F504A1DC50D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314F-DA9F-8744-9E0F-89A80E93A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3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912E-2AD4-F949-831E-9F504A1DC50D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314F-DA9F-8744-9E0F-89A80E93A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912E-2AD4-F949-831E-9F504A1DC50D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314F-DA9F-8744-9E0F-89A80E93A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7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912E-2AD4-F949-831E-9F504A1DC50D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314F-DA9F-8744-9E0F-89A80E93A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4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912E-2AD4-F949-831E-9F504A1DC50D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314F-DA9F-8744-9E0F-89A80E93A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16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912E-2AD4-F949-831E-9F504A1DC50D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314F-DA9F-8744-9E0F-89A80E93A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0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912E-2AD4-F949-831E-9F504A1DC50D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314F-DA9F-8744-9E0F-89A80E93A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0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912E-2AD4-F949-831E-9F504A1DC50D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314F-DA9F-8744-9E0F-89A80E93A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50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912E-2AD4-F949-831E-9F504A1DC50D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314F-DA9F-8744-9E0F-89A80E93A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97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912E-2AD4-F949-831E-9F504A1DC50D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314F-DA9F-8744-9E0F-89A80E93A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7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912E-2AD4-F949-831E-9F504A1DC50D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314F-DA9F-8744-9E0F-89A80E93A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6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A912E-2AD4-F949-831E-9F504A1DC50D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9314F-DA9F-8744-9E0F-89A80E93A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1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NAFEA</a:t>
            </a:r>
            <a:endParaRPr lang="en-US" dirty="0"/>
          </a:p>
        </p:txBody>
      </p:sp>
      <p:pic>
        <p:nvPicPr>
          <p:cNvPr id="9" name="Picture Placeholder 8" descr="title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7" r="7477"/>
          <a:stretch>
            <a:fillRect/>
          </a:stretch>
        </p:blipFill>
        <p:spPr/>
      </p:pic>
      <p:pic>
        <p:nvPicPr>
          <p:cNvPr id="10" name="Picture 9" descr="Title 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7" y="2057400"/>
            <a:ext cx="3965033" cy="324557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9312" y="5872809"/>
            <a:ext cx="471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Cooley, D., </a:t>
            </a:r>
            <a:r>
              <a:rPr lang="en-US" dirty="0" err="1" smtClean="0"/>
              <a:t>Wheeldon</a:t>
            </a:r>
            <a:r>
              <a:rPr lang="en-US" dirty="0" smtClean="0"/>
              <a:t>, A, Pedersen, S., </a:t>
            </a:r>
            <a:r>
              <a:rPr lang="en-US" dirty="0" err="1" smtClean="0"/>
              <a:t>Tunny</a:t>
            </a:r>
            <a:r>
              <a:rPr lang="en-US" dirty="0" smtClean="0"/>
              <a:t>, 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05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Illusionists</a:t>
            </a:r>
            <a:endParaRPr lang="en-US" dirty="0"/>
          </a:p>
        </p:txBody>
      </p:sp>
      <p:pic>
        <p:nvPicPr>
          <p:cNvPr id="5" name="Picture Placeholder 4" descr="Screen Shot 2017-07-12 at 5.56.24 PM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22" b="18122"/>
          <a:stretch>
            <a:fillRect/>
          </a:stretch>
        </p:blipFill>
        <p:spPr>
          <a:xfrm>
            <a:off x="5183187" y="987425"/>
            <a:ext cx="6182253" cy="488156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Despite reported health conditions, “Health Illusionists” believe they are very healthy overall</a:t>
            </a:r>
          </a:p>
          <a:p>
            <a:r>
              <a:rPr lang="en-US" dirty="0"/>
              <a:t>Among the highest perceived health </a:t>
            </a:r>
            <a:r>
              <a:rPr lang="en-US" dirty="0" smtClean="0"/>
              <a:t>(7.5 </a:t>
            </a:r>
            <a:r>
              <a:rPr lang="en-US" dirty="0"/>
              <a:t>on a 10-point scale) among all of the segments 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More </a:t>
            </a:r>
            <a:r>
              <a:rPr lang="en-US" dirty="0"/>
              <a:t>likely to suffer from arthritis (33%)</a:t>
            </a: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Also </a:t>
            </a:r>
            <a:r>
              <a:rPr lang="en-US" dirty="0"/>
              <a:t>reported high blood pressure (17%</a:t>
            </a:r>
            <a:r>
              <a:rPr lang="en-US" dirty="0" smtClean="0"/>
              <a:t>) High </a:t>
            </a:r>
            <a:r>
              <a:rPr lang="en-US" dirty="0"/>
              <a:t>cholesterol (18%</a:t>
            </a:r>
            <a:r>
              <a:rPr lang="en-US" dirty="0" smtClean="0"/>
              <a:t>)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One </a:t>
            </a:r>
            <a:r>
              <a:rPr lang="en-US" dirty="0"/>
              <a:t>in four say they are overweight (41%) – especially 5-10KG or more (55%</a:t>
            </a:r>
            <a:r>
              <a:rPr lang="en-US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68</a:t>
            </a:r>
            <a:r>
              <a:rPr lang="en-US" dirty="0"/>
              <a:t>% agree that they look forward to work on most days </a:t>
            </a:r>
            <a:r>
              <a:rPr lang="en-US" dirty="0" smtClean="0"/>
              <a:t>(more </a:t>
            </a:r>
            <a:r>
              <a:rPr lang="en-US" dirty="0"/>
              <a:t>motivated to perform well at work (8.8 on a 10-point scale) and feel more useful at work (8.9 on a 10-point scale)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230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91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we?</a:t>
            </a:r>
          </a:p>
        </p:txBody>
      </p:sp>
      <p:pic>
        <p:nvPicPr>
          <p:cNvPr id="6" name="Picture Placeholder 5" descr="page 1.jpe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" r="7862"/>
          <a:stretch>
            <a:fillRect/>
          </a:stretch>
        </p:blipFill>
        <p:spPr/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08298"/>
              </p:ext>
            </p:extLst>
          </p:nvPr>
        </p:nvGraphicFramePr>
        <p:xfrm>
          <a:off x="329383" y="225729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8839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Page 3.jpe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3" r="16673"/>
          <a:stretch>
            <a:fillRect/>
          </a:stretch>
        </p:blipFill>
        <p:spPr>
          <a:xfrm>
            <a:off x="6867525" y="693738"/>
            <a:ext cx="4911725" cy="4903787"/>
          </a:xfrm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8023605"/>
              </p:ext>
            </p:extLst>
          </p:nvPr>
        </p:nvGraphicFramePr>
        <p:xfrm>
          <a:off x="385347" y="379350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8775709"/>
              </p:ext>
            </p:extLst>
          </p:nvPr>
        </p:nvGraphicFramePr>
        <p:xfrm>
          <a:off x="538225" y="423297"/>
          <a:ext cx="6329513" cy="3141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8385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Page2.jpe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9" r="2569"/>
          <a:stretch>
            <a:fillRect/>
          </a:stretch>
        </p:blipFill>
        <p:spPr>
          <a:xfrm>
            <a:off x="6287008" y="1293408"/>
            <a:ext cx="5479973" cy="4327036"/>
          </a:xfrm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544187"/>
              </p:ext>
            </p:extLst>
          </p:nvPr>
        </p:nvGraphicFramePr>
        <p:xfrm>
          <a:off x="442005" y="3618586"/>
          <a:ext cx="5651500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8500109"/>
              </p:ext>
            </p:extLst>
          </p:nvPr>
        </p:nvGraphicFramePr>
        <p:xfrm>
          <a:off x="124505" y="327968"/>
          <a:ext cx="5969000" cy="340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672662" y="127970"/>
            <a:ext cx="4416853" cy="1036098"/>
          </a:xfrm>
        </p:spPr>
        <p:txBody>
          <a:bodyPr/>
          <a:lstStyle/>
          <a:p>
            <a:r>
              <a:rPr lang="en-US" dirty="0" smtClean="0"/>
              <a:t>How healthy are we?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40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2185" y="233363"/>
            <a:ext cx="4546212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What is work like?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How </a:t>
            </a:r>
            <a:r>
              <a:rPr lang="en-US" sz="1800" dirty="0"/>
              <a:t>have things changed over the last 2 years?</a:t>
            </a:r>
            <a:br>
              <a:rPr lang="en-US" sz="1800" dirty="0"/>
            </a:br>
            <a:endParaRPr lang="en-US" sz="1800" dirty="0"/>
          </a:p>
        </p:txBody>
      </p:sp>
      <p:pic>
        <p:nvPicPr>
          <p:cNvPr id="12" name="Picture Placeholder 11" descr="page 8.jpe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23" r="13723"/>
          <a:stretch>
            <a:fillRect/>
          </a:stretch>
        </p:blipFill>
        <p:spPr>
          <a:xfrm>
            <a:off x="6267450" y="1833563"/>
            <a:ext cx="5087938" cy="4027487"/>
          </a:xfrm>
        </p:spPr>
      </p:pic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32041"/>
              </p:ext>
            </p:extLst>
          </p:nvPr>
        </p:nvGraphicFramePr>
        <p:xfrm>
          <a:off x="552528" y="369179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2473165"/>
              </p:ext>
            </p:extLst>
          </p:nvPr>
        </p:nvGraphicFramePr>
        <p:xfrm>
          <a:off x="552527" y="461962"/>
          <a:ext cx="5068669" cy="3100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5087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Wellness Categories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32171"/>
              </p:ext>
            </p:extLst>
          </p:nvPr>
        </p:nvGraphicFramePr>
        <p:xfrm>
          <a:off x="2351966" y="1690688"/>
          <a:ext cx="9589826" cy="3907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5756" y="1904990"/>
            <a:ext cx="330451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Worried Well </a:t>
            </a:r>
            <a:r>
              <a:rPr lang="en-US" dirty="0" smtClean="0"/>
              <a:t>– relative few unhealthy conditions but low perceived health</a:t>
            </a:r>
          </a:p>
          <a:p>
            <a:r>
              <a:rPr lang="en-US" b="1" dirty="0" smtClean="0"/>
              <a:t>Truly Health </a:t>
            </a:r>
            <a:r>
              <a:rPr lang="en-US" dirty="0" smtClean="0"/>
              <a:t>– few unhealthy conditions and high perceived health</a:t>
            </a:r>
          </a:p>
          <a:p>
            <a:r>
              <a:rPr lang="en-US" b="1" dirty="0" smtClean="0"/>
              <a:t>Health Evaders </a:t>
            </a:r>
            <a:r>
              <a:rPr lang="en-US" dirty="0" smtClean="0"/>
              <a:t>relative large number of unhealthy behaviours &amp; low perceived health</a:t>
            </a:r>
          </a:p>
          <a:p>
            <a:r>
              <a:rPr lang="en-US" b="1" dirty="0" smtClean="0"/>
              <a:t>Health Illusionists </a:t>
            </a:r>
            <a:r>
              <a:rPr lang="en-US" dirty="0" smtClean="0"/>
              <a:t>relative large number of unhealthy behaviours but high perceived health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6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Worried Well</a:t>
            </a:r>
            <a:endParaRPr lang="en-US" dirty="0"/>
          </a:p>
        </p:txBody>
      </p:sp>
      <p:pic>
        <p:nvPicPr>
          <p:cNvPr id="5" name="Picture Placeholder 4" descr="Page 4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0" b="1052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/>
              <a:t>Relatively low perceived health </a:t>
            </a:r>
            <a:r>
              <a:rPr lang="en-US" dirty="0" smtClean="0"/>
              <a:t>(M=6.3 </a:t>
            </a:r>
            <a:r>
              <a:rPr lang="en-US" dirty="0"/>
              <a:t>on a 10-point scale) 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Less </a:t>
            </a:r>
            <a:r>
              <a:rPr lang="en-US" dirty="0"/>
              <a:t>likely to have any of the conditions included in the survey. 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Possible </a:t>
            </a:r>
            <a:r>
              <a:rPr lang="en-US" dirty="0"/>
              <a:t>reason for their lower perceived health scores, is the proportion that say they are overweight </a:t>
            </a:r>
            <a:r>
              <a:rPr lang="en-US" dirty="0" smtClean="0"/>
              <a:t>or would like to loss 5 kg or more (24%</a:t>
            </a:r>
            <a:r>
              <a:rPr lang="en-US" dirty="0"/>
              <a:t>)</a:t>
            </a: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Low </a:t>
            </a:r>
            <a:r>
              <a:rPr lang="en-US" dirty="0" smtClean="0"/>
              <a:t>work related </a:t>
            </a:r>
            <a:r>
              <a:rPr lang="en-US" dirty="0"/>
              <a:t>stress </a:t>
            </a:r>
            <a:r>
              <a:rPr lang="en-US" dirty="0" smtClean="0"/>
              <a:t>factors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Most days </a:t>
            </a:r>
            <a:r>
              <a:rPr lang="en-US" dirty="0"/>
              <a:t>look forward to going to work </a:t>
            </a:r>
            <a:r>
              <a:rPr lang="en-US" dirty="0" smtClean="0"/>
              <a:t>(57%)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 Motivated </a:t>
            </a:r>
            <a:r>
              <a:rPr lang="en-US" dirty="0"/>
              <a:t>by work </a:t>
            </a:r>
            <a:r>
              <a:rPr lang="en-US" dirty="0" smtClean="0"/>
              <a:t>(7.9 </a:t>
            </a:r>
            <a:r>
              <a:rPr lang="en-US" dirty="0"/>
              <a:t>on a 10- point scale) and feel </a:t>
            </a:r>
            <a:r>
              <a:rPr lang="en-US" dirty="0" smtClean="0"/>
              <a:t>useful </a:t>
            </a:r>
            <a:r>
              <a:rPr lang="en-US" dirty="0"/>
              <a:t>at work </a:t>
            </a:r>
            <a:r>
              <a:rPr lang="en-US" dirty="0" smtClean="0"/>
              <a:t>(8.0 </a:t>
            </a:r>
            <a:r>
              <a:rPr lang="en-US" dirty="0"/>
              <a:t>on a 10- point scale)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79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Truly Healthy</a:t>
            </a:r>
            <a:endParaRPr lang="en-US" dirty="0"/>
          </a:p>
        </p:txBody>
      </p:sp>
      <p:pic>
        <p:nvPicPr>
          <p:cNvPr id="5" name="Picture Placeholder 4" descr="pag 5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9" r="18239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/>
              <a:t>segment is the healthiest, in self-perception and reality.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/>
              <a:t>highest perceived health </a:t>
            </a:r>
            <a:r>
              <a:rPr lang="en-US" dirty="0" smtClean="0"/>
              <a:t>(8.4 </a:t>
            </a:r>
            <a:r>
              <a:rPr lang="en-US" dirty="0"/>
              <a:t>on a 10-point scale)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Least </a:t>
            </a:r>
            <a:r>
              <a:rPr lang="en-US" dirty="0"/>
              <a:t>likely to have any of the conditions included in the </a:t>
            </a:r>
            <a:r>
              <a:rPr lang="en-US" dirty="0" smtClean="0"/>
              <a:t>survey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Low </a:t>
            </a:r>
            <a:r>
              <a:rPr lang="en-US" dirty="0" smtClean="0"/>
              <a:t>work related </a:t>
            </a:r>
            <a:r>
              <a:rPr lang="en-US" dirty="0"/>
              <a:t>stress factors - more satisfied with their jobs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Most </a:t>
            </a:r>
            <a:r>
              <a:rPr lang="en-US" dirty="0"/>
              <a:t>days I look forward to going to work </a:t>
            </a:r>
            <a:r>
              <a:rPr lang="en-US" dirty="0" smtClean="0"/>
              <a:t>(53%) 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High motivated </a:t>
            </a:r>
            <a:r>
              <a:rPr lang="en-US" dirty="0"/>
              <a:t>by work (</a:t>
            </a:r>
            <a:r>
              <a:rPr lang="en-US" dirty="0" smtClean="0"/>
              <a:t>8.5 </a:t>
            </a:r>
            <a:r>
              <a:rPr lang="en-US" dirty="0"/>
              <a:t>on a 10- point scale) and feel more useful at work (</a:t>
            </a:r>
            <a:r>
              <a:rPr lang="en-US" dirty="0" smtClean="0"/>
              <a:t>9.2 </a:t>
            </a:r>
            <a:r>
              <a:rPr lang="en-US" dirty="0"/>
              <a:t>on a 10- point scale)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0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Evaders</a:t>
            </a:r>
            <a:endParaRPr lang="en-US" dirty="0"/>
          </a:p>
        </p:txBody>
      </p:sp>
      <p:pic>
        <p:nvPicPr>
          <p:cNvPr id="5" name="Picture Placeholder 4" descr="page 6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7" r="1465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logical combination of lower perceived overall health with several potentially serious health conditions.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Lowest </a:t>
            </a:r>
            <a:r>
              <a:rPr lang="en-US" dirty="0"/>
              <a:t>perceived health </a:t>
            </a:r>
            <a:r>
              <a:rPr lang="en-US" dirty="0" smtClean="0"/>
              <a:t>(4.9 </a:t>
            </a:r>
            <a:r>
              <a:rPr lang="en-US" dirty="0"/>
              <a:t>on a 10-point scale) among all of the segments 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/>
              <a:t>H</a:t>
            </a:r>
            <a:r>
              <a:rPr lang="en-US" dirty="0" smtClean="0"/>
              <a:t>igh </a:t>
            </a:r>
            <a:r>
              <a:rPr lang="en-US" dirty="0"/>
              <a:t>blood pressure </a:t>
            </a:r>
            <a:r>
              <a:rPr lang="en-US" dirty="0" smtClean="0"/>
              <a:t>(19</a:t>
            </a:r>
            <a:r>
              <a:rPr lang="en-US" dirty="0"/>
              <a:t>%), high cholesterol </a:t>
            </a:r>
            <a:r>
              <a:rPr lang="en-US" dirty="0" smtClean="0"/>
              <a:t>(35</a:t>
            </a:r>
            <a:r>
              <a:rPr lang="en-US" dirty="0"/>
              <a:t>%), a heart condition (12%), diabetes (13%), asthma (11%</a:t>
            </a:r>
            <a:r>
              <a:rPr lang="en-US" dirty="0" smtClean="0"/>
              <a:t>) </a:t>
            </a:r>
            <a:r>
              <a:rPr lang="en-US" dirty="0"/>
              <a:t>arthritis (27%) 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Nearly </a:t>
            </a:r>
            <a:r>
              <a:rPr lang="en-US" dirty="0"/>
              <a:t>half say they are overweight (46%) – </a:t>
            </a:r>
            <a:r>
              <a:rPr lang="en-US" dirty="0" smtClean="0"/>
              <a:t>especially 15kg </a:t>
            </a:r>
            <a:r>
              <a:rPr lang="en-US" dirty="0"/>
              <a:t>or more (66%</a:t>
            </a:r>
            <a:r>
              <a:rPr lang="en-US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less satisfied with their </a:t>
            </a:r>
            <a:r>
              <a:rPr lang="en-US" dirty="0" smtClean="0"/>
              <a:t>jobs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More </a:t>
            </a:r>
            <a:r>
              <a:rPr lang="en-US" dirty="0"/>
              <a:t>likely to say their job makes them feel older than they are (19%) </a:t>
            </a:r>
            <a:r>
              <a:rPr lang="en-US" dirty="0" smtClean="0"/>
              <a:t>a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Less </a:t>
            </a:r>
            <a:r>
              <a:rPr lang="en-US" dirty="0"/>
              <a:t>likely to look forward to going to work (54%) </a:t>
            </a:r>
            <a:r>
              <a:rPr lang="en-US" dirty="0" smtClean="0"/>
              <a:t>•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more </a:t>
            </a:r>
            <a:r>
              <a:rPr lang="en-US" dirty="0"/>
              <a:t>likely to miss personal family activities (20%) and lose sleep (15%) because of their jobs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L</a:t>
            </a:r>
            <a:r>
              <a:rPr lang="en-US" dirty="0" smtClean="0"/>
              <a:t>ess </a:t>
            </a:r>
            <a:r>
              <a:rPr lang="en-US" dirty="0"/>
              <a:t>motivated </a:t>
            </a:r>
            <a:r>
              <a:rPr lang="en-US" dirty="0" smtClean="0"/>
              <a:t>(742 </a:t>
            </a:r>
            <a:r>
              <a:rPr lang="en-US" dirty="0"/>
              <a:t>on a 10-point scale) and feel less useful </a:t>
            </a:r>
            <a:r>
              <a:rPr lang="en-US" dirty="0" smtClean="0"/>
              <a:t>(6.4 </a:t>
            </a:r>
            <a:r>
              <a:rPr lang="en-US" dirty="0"/>
              <a:t>on a 10-point scale) at work than other segments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446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1007</Words>
  <Application>Microsoft Office PowerPoint</Application>
  <PresentationFormat>Widescreen</PresentationFormat>
  <Paragraphs>83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NAFEA</vt:lpstr>
      <vt:lpstr>Who are we?</vt:lpstr>
      <vt:lpstr>PowerPoint Presentation</vt:lpstr>
      <vt:lpstr>How healthy are we?</vt:lpstr>
      <vt:lpstr>What is work like?  How have things changed over the last 2 years? </vt:lpstr>
      <vt:lpstr>Health Wellness Categories</vt:lpstr>
      <vt:lpstr>Worried Well</vt:lpstr>
      <vt:lpstr>Truly Healthy</vt:lpstr>
      <vt:lpstr>Health Evaders</vt:lpstr>
      <vt:lpstr>Health Illusionists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Cooley</dc:creator>
  <cp:lastModifiedBy>Laura Zubair</cp:lastModifiedBy>
  <cp:revision>30</cp:revision>
  <dcterms:created xsi:type="dcterms:W3CDTF">2017-07-11T23:52:41Z</dcterms:created>
  <dcterms:modified xsi:type="dcterms:W3CDTF">2017-10-19T03:49:34Z</dcterms:modified>
</cp:coreProperties>
</file>