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256" r:id="rId2"/>
    <p:sldId id="257" r:id="rId3"/>
    <p:sldId id="258" r:id="rId4"/>
    <p:sldId id="260" r:id="rId5"/>
    <p:sldId id="261" r:id="rId6"/>
    <p:sldId id="259" r:id="rId7"/>
    <p:sldId id="262" r:id="rId8"/>
    <p:sldId id="263" r:id="rId9"/>
    <p:sldId id="264" r:id="rId10"/>
    <p:sldId id="265" r:id="rId11"/>
    <p:sldId id="270" r:id="rId12"/>
    <p:sldId id="267" r:id="rId13"/>
    <p:sldId id="29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9" r:id="rId30"/>
    <p:sldId id="287" r:id="rId31"/>
    <p:sldId id="288" r:id="rId32"/>
    <p:sldId id="291" r:id="rId33"/>
    <p:sldId id="293" r:id="rId34"/>
    <p:sldId id="294" r:id="rId35"/>
    <p:sldId id="292" r:id="rId36"/>
    <p:sldId id="295" r:id="rId37"/>
    <p:sldId id="296" r:id="rId38"/>
    <p:sldId id="297"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636" autoAdjust="0"/>
  </p:normalViewPr>
  <p:slideViewPr>
    <p:cSldViewPr snapToGrid="0" snapToObjects="1">
      <p:cViewPr>
        <p:scale>
          <a:sx n="100" d="100"/>
          <a:sy n="100" d="100"/>
        </p:scale>
        <p:origin x="-12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61E7A5-8772-C34E-AC15-9F0CBFD5F8D5}" type="datetimeFigureOut">
              <a:rPr lang="en-US" smtClean="0"/>
              <a:t>10/07/14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AF3EA7-7FFB-8B4D-927E-0120776DA020}" type="slidenum">
              <a:rPr lang="en-US" smtClean="0"/>
              <a:t>‹#›</a:t>
            </a:fld>
            <a:endParaRPr lang="en-US"/>
          </a:p>
        </p:txBody>
      </p:sp>
    </p:spTree>
    <p:extLst>
      <p:ext uri="{BB962C8B-B14F-4D97-AF65-F5344CB8AC3E}">
        <p14:creationId xmlns:p14="http://schemas.microsoft.com/office/powerpoint/2010/main" val="27422712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In 2010, 47.2% of Aboriginal and Torres Strait Islander students remained in school from the first year of high school to Year 12, compared to 79.4% of non-Indigenous students (SCRGSP 2011b, p. 4.58). </a:t>
            </a:r>
            <a:endParaRPr lang="en-AU"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2008, 45.4% of Aboriginal and Torres Strait Islander 20- to 24-year-olds reported completing Year 12 or equivalent, compared to 88.1% of non-Indigenous 20- to 24-year-olds (SCRGSP 2011b, p. 4.49). In 2008, around 10% of Aboriginal and Torres Strait Islander students who completed Year 12 gained a university entrance score, compared to around 46% of non-Indigenous students (DEEWR 2008, pp. xxi, 35). </a:t>
            </a:r>
            <a:endParaRPr lang="en-AU" dirty="0" smtClean="0"/>
          </a:p>
          <a:p>
            <a:endParaRPr lang="en-US" dirty="0"/>
          </a:p>
        </p:txBody>
      </p:sp>
      <p:sp>
        <p:nvSpPr>
          <p:cNvPr id="4" name="Slide Number Placeholder 3"/>
          <p:cNvSpPr>
            <a:spLocks noGrp="1"/>
          </p:cNvSpPr>
          <p:nvPr>
            <p:ph type="sldNum" sz="quarter" idx="10"/>
          </p:nvPr>
        </p:nvSpPr>
        <p:spPr/>
        <p:txBody>
          <a:bodyPr/>
          <a:lstStyle/>
          <a:p>
            <a:fld id="{ADAF3EA7-7FFB-8B4D-927E-0120776DA020}" type="slidenum">
              <a:rPr lang="en-US" smtClean="0"/>
              <a:t>7</a:t>
            </a:fld>
            <a:endParaRPr lang="en-US"/>
          </a:p>
        </p:txBody>
      </p:sp>
    </p:spTree>
    <p:extLst>
      <p:ext uri="{BB962C8B-B14F-4D97-AF65-F5344CB8AC3E}">
        <p14:creationId xmlns:p14="http://schemas.microsoft.com/office/powerpoint/2010/main" val="2875203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ALTC project questions that Stephen asked us to explore are listed here.  For the project that Helen and I are working</a:t>
            </a:r>
            <a:r>
              <a:rPr lang="en-US" baseline="0" dirty="0" smtClean="0"/>
              <a:t> on, we focused on questions 2 and 3.   WE had probably asked similar questions about our practice as teacher educators in the past, but this project sharpened the ways in which we </a:t>
            </a:r>
            <a:endParaRPr lang="en-US" dirty="0"/>
          </a:p>
        </p:txBody>
      </p:sp>
      <p:sp>
        <p:nvSpPr>
          <p:cNvPr id="4" name="Slide Number Placeholder 3"/>
          <p:cNvSpPr>
            <a:spLocks noGrp="1"/>
          </p:cNvSpPr>
          <p:nvPr>
            <p:ph type="sldNum" sz="quarter" idx="10"/>
          </p:nvPr>
        </p:nvSpPr>
        <p:spPr/>
        <p:txBody>
          <a:bodyPr/>
          <a:lstStyle/>
          <a:p>
            <a:fld id="{09126AAA-4E41-0842-BB1F-742021F7C883}" type="slidenum">
              <a:rPr lang="en-US" smtClean="0"/>
              <a:pPr/>
              <a:t>19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t>
            </a:r>
            <a:r>
              <a:rPr lang="en-US" dirty="0" err="1" smtClean="0"/>
              <a:t>i</a:t>
            </a:r>
            <a:r>
              <a:rPr lang="en-US" dirty="0" smtClean="0"/>
              <a:t>=our first session with Stephen we were</a:t>
            </a:r>
            <a:r>
              <a:rPr lang="en-US" baseline="0" dirty="0" smtClean="0"/>
              <a:t> asked to identify the ‘teaching and learning problem” </a:t>
            </a:r>
          </a:p>
          <a:p>
            <a:endParaRPr lang="en-US" baseline="0" dirty="0" smtClean="0"/>
          </a:p>
          <a:p>
            <a:endParaRPr lang="en-US" baseline="0" dirty="0" smtClean="0"/>
          </a:p>
          <a:p>
            <a:r>
              <a:rPr lang="en-US" baseline="0" dirty="0" smtClean="0"/>
              <a:t>We chose to work with the RATEP program:  a highly successful program for Indigenous students in communities outside our major regional  </a:t>
            </a:r>
            <a:r>
              <a:rPr lang="en-US" baseline="0" dirty="0" err="1" smtClean="0"/>
              <a:t>centres</a:t>
            </a:r>
            <a:endParaRPr lang="en-US" baseline="0" dirty="0" smtClean="0"/>
          </a:p>
          <a:p>
            <a:endParaRPr lang="en-US" baseline="0" dirty="0" smtClean="0"/>
          </a:p>
          <a:p>
            <a:r>
              <a:rPr lang="en-US" baseline="0" dirty="0" smtClean="0"/>
              <a:t>While completion rates in the program are good, progression rates are slow.  Students often juggle are range of issues as they proceed through the program, and so in this small project we looked to refocus on the commencing </a:t>
            </a:r>
            <a:r>
              <a:rPr lang="en-US" baseline="0" smtClean="0"/>
              <a:t>cohort and </a:t>
            </a:r>
            <a:r>
              <a:rPr lang="en-US" baseline="0" dirty="0" smtClean="0"/>
              <a:t>consider what curriculum responses might improve their experiences.</a:t>
            </a:r>
          </a:p>
          <a:p>
            <a:endParaRPr lang="en-US" baseline="0" dirty="0" smtClean="0"/>
          </a:p>
          <a:p>
            <a:r>
              <a:rPr lang="en-US" baseline="0" dirty="0" smtClean="0"/>
              <a:t>Talk about slide</a:t>
            </a:r>
          </a:p>
          <a:p>
            <a:endParaRPr lang="en-US" dirty="0"/>
          </a:p>
        </p:txBody>
      </p:sp>
      <p:sp>
        <p:nvSpPr>
          <p:cNvPr id="4" name="Slide Number Placeholder 3"/>
          <p:cNvSpPr>
            <a:spLocks noGrp="1"/>
          </p:cNvSpPr>
          <p:nvPr>
            <p:ph type="sldNum" sz="quarter" idx="10"/>
          </p:nvPr>
        </p:nvSpPr>
        <p:spPr/>
        <p:txBody>
          <a:bodyPr/>
          <a:lstStyle/>
          <a:p>
            <a:fld id="{09126AAA-4E41-0842-BB1F-742021F7C883}" type="slidenum">
              <a:rPr lang="en-US" smtClean="0"/>
              <a:pPr/>
              <a:t>20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126AAA-4E41-0842-BB1F-742021F7C883}"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152400"/>
          </a:xfrm>
          <a:prstGeom prst="rect">
            <a:avLst/>
          </a:prstGeom>
          <a:gradFill flip="none" rotWithShape="1">
            <a:gsLst>
              <a:gs pos="0">
                <a:srgbClr val="8CC63F"/>
              </a:gs>
              <a:gs pos="100000">
                <a:srgbClr val="00A65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5" name="Picture 11" descr="JCU_Logo_RGB.jpg"/>
          <p:cNvPicPr>
            <a:picLocks noChangeAspect="1"/>
          </p:cNvPicPr>
          <p:nvPr/>
        </p:nvPicPr>
        <p:blipFill>
          <a:blip r:embed="rId2"/>
          <a:srcRect/>
          <a:stretch>
            <a:fillRect/>
          </a:stretch>
        </p:blipFill>
        <p:spPr bwMode="auto">
          <a:xfrm>
            <a:off x="7119938" y="228600"/>
            <a:ext cx="1814512" cy="955675"/>
          </a:xfrm>
          <a:prstGeom prst="rect">
            <a:avLst/>
          </a:prstGeom>
          <a:noFill/>
          <a:ln w="9525">
            <a:noFill/>
            <a:miter lim="800000"/>
            <a:headEnd/>
            <a:tailEnd/>
          </a:ln>
        </p:spPr>
      </p:pic>
      <p:sp>
        <p:nvSpPr>
          <p:cNvPr id="2" name="Title 1"/>
          <p:cNvSpPr>
            <a:spLocks noGrp="1"/>
          </p:cNvSpPr>
          <p:nvPr>
            <p:ph type="ctrTitle"/>
          </p:nvPr>
        </p:nvSpPr>
        <p:spPr>
          <a:xfrm>
            <a:off x="609600" y="1593532"/>
            <a:ext cx="7772400" cy="1470025"/>
          </a:xfrm>
        </p:spPr>
        <p:txBody>
          <a:bodyPr/>
          <a:lstStyle>
            <a:lvl1pPr algn="l">
              <a:defRPr/>
            </a:lvl1pPr>
          </a:lstStyle>
          <a:p>
            <a:r>
              <a:rPr lang="en-AU" smtClean="0"/>
              <a:t>Click to edit Master title style</a:t>
            </a:r>
            <a:endParaRPr lang="en-US" dirty="0"/>
          </a:p>
        </p:txBody>
      </p:sp>
      <p:sp>
        <p:nvSpPr>
          <p:cNvPr id="3" name="Subtitle 2"/>
          <p:cNvSpPr>
            <a:spLocks noGrp="1"/>
          </p:cNvSpPr>
          <p:nvPr>
            <p:ph type="subTitle" idx="1"/>
          </p:nvPr>
        </p:nvSpPr>
        <p:spPr>
          <a:xfrm>
            <a:off x="609600" y="2814177"/>
            <a:ext cx="6400800" cy="97126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dirty="0" smtClean="0"/>
          </a:p>
        </p:txBody>
      </p:sp>
      <p:sp>
        <p:nvSpPr>
          <p:cNvPr id="6" name="Date Placeholder 3"/>
          <p:cNvSpPr>
            <a:spLocks noGrp="1"/>
          </p:cNvSpPr>
          <p:nvPr>
            <p:ph type="dt" sz="half" idx="10"/>
          </p:nvPr>
        </p:nvSpPr>
        <p:spPr/>
        <p:txBody>
          <a:bodyPr/>
          <a:lstStyle>
            <a:lvl1pPr>
              <a:defRPr/>
            </a:lvl1pPr>
          </a:lstStyle>
          <a:p>
            <a:fld id="{909D4DD5-2A85-E34A-8215-E9B14E20C88A}" type="datetimeFigureOut">
              <a:rPr lang="en-US" smtClean="0"/>
              <a:t>10/07/14</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89219B4B-9748-9F42-BC27-E9E0C768EB02}" type="slidenum">
              <a:rPr lang="en-US" smtClean="0"/>
              <a:t>‹#›</a:t>
            </a:fld>
            <a:endParaRPr lang="en-US"/>
          </a:p>
        </p:txBody>
      </p:sp>
    </p:spTree>
  </p:cSld>
  <p:clrMapOvr>
    <a:masterClrMapping/>
  </p:clrMapOvr>
  <p:transition xmlns:p14="http://schemas.microsoft.com/office/powerpoint/2010/main" spd="med">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fld id="{909D4DD5-2A85-E34A-8215-E9B14E20C88A}" type="datetimeFigureOut">
              <a:rPr lang="en-US" smtClean="0"/>
              <a:t>10/07/14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219B4B-9748-9F42-BC27-E9E0C768EB02}" type="slidenum">
              <a:rPr lang="en-US" smtClean="0"/>
              <a:t>‹#›</a:t>
            </a:fld>
            <a:endParaRPr lang="en-US"/>
          </a:p>
        </p:txBody>
      </p:sp>
    </p:spTree>
  </p:cSld>
  <p:clrMapOvr>
    <a:masterClrMapping/>
  </p:clrMapOvr>
  <p:transition xmlns:p14="http://schemas.microsoft.com/office/powerpoint/2010/main" spd="med">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fld id="{909D4DD5-2A85-E34A-8215-E9B14E20C88A}" type="datetimeFigureOut">
              <a:rPr lang="en-US" smtClean="0"/>
              <a:t>10/07/14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219B4B-9748-9F42-BC27-E9E0C768EB02}" type="slidenum">
              <a:rPr lang="en-US" smtClean="0"/>
              <a:t>‹#›</a:t>
            </a:fld>
            <a:endParaRPr lang="en-US"/>
          </a:p>
        </p:txBody>
      </p:sp>
    </p:spTree>
  </p:cSld>
  <p:clrMapOvr>
    <a:masterClrMapping/>
  </p:clrMapOvr>
  <p:transition xmlns:p14="http://schemas.microsoft.com/office/powerpoint/2010/main" spd="med">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7572375" cy="1143000"/>
          </a:xfrm>
        </p:spPr>
        <p:txBody>
          <a:bodyPr/>
          <a:lstStyle/>
          <a:p>
            <a:r>
              <a:rPr lang="en-AU" smtClean="0"/>
              <a:t>Click to edit Master title style</a:t>
            </a:r>
            <a:endParaRPr lang="en-US"/>
          </a:p>
        </p:txBody>
      </p:sp>
      <p:sp>
        <p:nvSpPr>
          <p:cNvPr id="3" name="Table Placeholder 2"/>
          <p:cNvSpPr>
            <a:spLocks noGrp="1"/>
          </p:cNvSpPr>
          <p:nvPr>
            <p:ph type="tbl" idx="1"/>
          </p:nvPr>
        </p:nvSpPr>
        <p:spPr>
          <a:xfrm>
            <a:off x="611560" y="1772816"/>
            <a:ext cx="7772400" cy="4114800"/>
          </a:xfrm>
        </p:spPr>
        <p:txBody>
          <a:bodyPr rtlCol="0">
            <a:normAutofit/>
          </a:bodyPr>
          <a:lstStyle/>
          <a:p>
            <a:pPr lvl="0"/>
            <a:r>
              <a:rPr lang="en-AU" noProof="0" smtClean="0"/>
              <a:t>Click icon to add table</a:t>
            </a:r>
            <a:endParaRPr lang="en-US" noProof="0" smtClean="0"/>
          </a:p>
        </p:txBody>
      </p:sp>
      <p:sp>
        <p:nvSpPr>
          <p:cNvPr id="4" name="Rectangle 4"/>
          <p:cNvSpPr>
            <a:spLocks noGrp="1" noChangeArrowheads="1"/>
          </p:cNvSpPr>
          <p:nvPr>
            <p:ph type="dt" sz="half" idx="10"/>
          </p:nvPr>
        </p:nvSpPr>
        <p:spPr/>
        <p:txBody>
          <a:bodyPr/>
          <a:lstStyle>
            <a:lvl1pPr>
              <a:defRPr/>
            </a:lvl1pPr>
          </a:lstStyle>
          <a:p>
            <a:fld id="{909D4DD5-2A85-E34A-8215-E9B14E20C88A}" type="datetimeFigureOut">
              <a:rPr lang="en-US" smtClean="0"/>
              <a:t>10/07/14</a:t>
            </a:fld>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89219B4B-9748-9F42-BC27-E9E0C768EB02}" type="slidenum">
              <a:rPr lang="en-US" smtClean="0"/>
              <a:t>‹#›</a:t>
            </a:fld>
            <a:endParaRPr lang="en-US"/>
          </a:p>
        </p:txBody>
      </p:sp>
    </p:spTree>
  </p:cSld>
  <p:clrMapOvr>
    <a:masterClrMapping/>
  </p:clrMapOvr>
  <p:transition xmlns:p14="http://schemas.microsoft.com/office/powerpoint/2010/mai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76092"/>
                </a:solidFill>
                <a:latin typeface="Times"/>
                <a:cs typeface="Times"/>
              </a:defRPr>
            </a:lvl1pPr>
          </a:lstStyle>
          <a:p>
            <a:r>
              <a:rPr lang="en-AU" smtClean="0"/>
              <a:t>Click to edit Master title style</a:t>
            </a:r>
            <a:endParaRPr lang="en-US" dirty="0"/>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fld id="{909D4DD5-2A85-E34A-8215-E9B14E20C88A}" type="datetimeFigureOut">
              <a:rPr lang="en-US" smtClean="0"/>
              <a:t>10/07/14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219B4B-9748-9F42-BC27-E9E0C768EB02}" type="slidenum">
              <a:rPr lang="en-US" smtClean="0"/>
              <a:t>‹#›</a:t>
            </a:fld>
            <a:endParaRPr lang="en-US"/>
          </a:p>
        </p:txBody>
      </p:sp>
    </p:spTree>
  </p:cSld>
  <p:clrMapOvr>
    <a:masterClrMapping/>
  </p:clrMapOvr>
  <p:transition xmlns:p14="http://schemas.microsoft.com/office/powerpoint/2010/main" spd="med">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none"/>
            </a:lvl1pPr>
          </a:lstStyle>
          <a:p>
            <a:r>
              <a:rPr lang="en-AU"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fld id="{909D4DD5-2A85-E34A-8215-E9B14E20C88A}" type="datetimeFigureOut">
              <a:rPr lang="en-US" smtClean="0"/>
              <a:t>10/07/14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219B4B-9748-9F42-BC27-E9E0C768EB02}" type="slidenum">
              <a:rPr lang="en-US" smtClean="0"/>
              <a:t>‹#›</a:t>
            </a:fld>
            <a:endParaRPr lang="en-US"/>
          </a:p>
        </p:txBody>
      </p:sp>
    </p:spTree>
  </p:cSld>
  <p:clrMapOvr>
    <a:masterClrMapping/>
  </p:clrMapOvr>
  <p:transition xmlns:p14="http://schemas.microsoft.com/office/powerpoint/2010/main" spd="med">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i="1">
                <a:solidFill>
                  <a:srgbClr val="376092"/>
                </a:solidFill>
                <a:latin typeface="Times"/>
                <a:cs typeface="Times"/>
              </a:defRPr>
            </a:lvl1pPr>
          </a:lstStyle>
          <a:p>
            <a:r>
              <a:rPr lang="en-AU"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buClr>
                <a:srgbClr val="CCFF66"/>
              </a:buClr>
              <a:buFont typeface="Wingdings" charset="2"/>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buClr>
                <a:srgbClr val="CCFF66"/>
              </a:buClr>
              <a:buFont typeface="Wingdings" charset="2"/>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5" name="Date Placeholder 3"/>
          <p:cNvSpPr>
            <a:spLocks noGrp="1"/>
          </p:cNvSpPr>
          <p:nvPr>
            <p:ph type="dt" sz="half" idx="10"/>
          </p:nvPr>
        </p:nvSpPr>
        <p:spPr/>
        <p:txBody>
          <a:bodyPr/>
          <a:lstStyle>
            <a:lvl1pPr>
              <a:defRPr/>
            </a:lvl1pPr>
          </a:lstStyle>
          <a:p>
            <a:fld id="{909D4DD5-2A85-E34A-8215-E9B14E20C88A}" type="datetimeFigureOut">
              <a:rPr lang="en-US" smtClean="0"/>
              <a:t>10/07/14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89219B4B-9748-9F42-BC27-E9E0C768EB02}" type="slidenum">
              <a:rPr lang="en-US" smtClean="0"/>
              <a:t>‹#›</a:t>
            </a:fld>
            <a:endParaRPr lang="en-US"/>
          </a:p>
        </p:txBody>
      </p:sp>
    </p:spTree>
  </p:cSld>
  <p:clrMapOvr>
    <a:masterClrMapping/>
  </p:clrMapOvr>
  <p:transition xmlns:p14="http://schemas.microsoft.com/office/powerpoint/2010/main" spd="med">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i="1">
                <a:solidFill>
                  <a:srgbClr val="376092"/>
                </a:solidFill>
                <a:latin typeface="Times"/>
                <a:cs typeface="Times"/>
              </a:defRPr>
            </a:lvl1pPr>
          </a:lstStyle>
          <a:p>
            <a:r>
              <a:rPr lang="en-AU"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fld id="{909D4DD5-2A85-E34A-8215-E9B14E20C88A}" type="datetimeFigureOut">
              <a:rPr lang="en-US" smtClean="0"/>
              <a:t>10/07/14</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89219B4B-9748-9F42-BC27-E9E0C768EB02}" type="slidenum">
              <a:rPr lang="en-US" smtClean="0"/>
              <a:t>‹#›</a:t>
            </a:fld>
            <a:endParaRPr lang="en-US"/>
          </a:p>
        </p:txBody>
      </p:sp>
    </p:spTree>
  </p:cSld>
  <p:clrMapOvr>
    <a:masterClrMapping/>
  </p:clrMapOvr>
  <p:transition xmlns:p14="http://schemas.microsoft.com/office/powerpoint/2010/main" spd="med">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76092"/>
                </a:solidFill>
                <a:latin typeface="Times"/>
                <a:cs typeface="Times"/>
              </a:defRPr>
            </a:lvl1pPr>
          </a:lstStyle>
          <a:p>
            <a:r>
              <a:rPr lang="en-AU"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909D4DD5-2A85-E34A-8215-E9B14E20C88A}" type="datetimeFigureOut">
              <a:rPr lang="en-US" smtClean="0"/>
              <a:t>10/07/14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89219B4B-9748-9F42-BC27-E9E0C768EB02}" type="slidenum">
              <a:rPr lang="en-US" smtClean="0"/>
              <a:t>‹#›</a:t>
            </a:fld>
            <a:endParaRPr lang="en-US"/>
          </a:p>
        </p:txBody>
      </p:sp>
    </p:spTree>
  </p:cSld>
  <p:clrMapOvr>
    <a:masterClrMapping/>
  </p:clrMapOvr>
  <p:transition xmlns:p14="http://schemas.microsoft.com/office/powerpoint/2010/main" spd="med">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09D4DD5-2A85-E34A-8215-E9B14E20C88A}" type="datetimeFigureOut">
              <a:rPr lang="en-US" smtClean="0"/>
              <a:t>10/07/14</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89219B4B-9748-9F42-BC27-E9E0C768EB02}" type="slidenum">
              <a:rPr lang="en-US" smtClean="0"/>
              <a:t>‹#›</a:t>
            </a:fld>
            <a:endParaRPr lang="en-US"/>
          </a:p>
        </p:txBody>
      </p:sp>
    </p:spTree>
  </p:cSld>
  <p:clrMapOvr>
    <a:masterClrMapping/>
  </p:clrMapOvr>
  <p:transition xmlns:p14="http://schemas.microsoft.com/office/powerpoint/2010/main" spd="med">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i="1">
                <a:solidFill>
                  <a:srgbClr val="376092"/>
                </a:solidFill>
                <a:latin typeface="Times"/>
                <a:cs typeface="Times"/>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fld id="{909D4DD5-2A85-E34A-8215-E9B14E20C88A}" type="datetimeFigureOut">
              <a:rPr lang="en-US" smtClean="0"/>
              <a:t>10/07/14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89219B4B-9748-9F42-BC27-E9E0C768EB02}" type="slidenum">
              <a:rPr lang="en-US" smtClean="0"/>
              <a:t>‹#›</a:t>
            </a:fld>
            <a:endParaRPr lang="en-US"/>
          </a:p>
        </p:txBody>
      </p:sp>
    </p:spTree>
  </p:cSld>
  <p:clrMapOvr>
    <a:masterClrMapping/>
  </p:clrMapOvr>
  <p:transition xmlns:p14="http://schemas.microsoft.com/office/powerpoint/2010/main" spd="med">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0"/>
            </a:lvl1pPr>
          </a:lstStyle>
          <a:p>
            <a:r>
              <a:rPr lang="en-AU"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AU"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fld id="{909D4DD5-2A85-E34A-8215-E9B14E20C88A}" type="datetimeFigureOut">
              <a:rPr lang="en-US" smtClean="0"/>
              <a:t>10/07/14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89219B4B-9748-9F42-BC27-E9E0C768EB02}" type="slidenum">
              <a:rPr lang="en-US" smtClean="0"/>
              <a:t>‹#›</a:t>
            </a:fld>
            <a:endParaRPr lang="en-US"/>
          </a:p>
        </p:txBody>
      </p:sp>
    </p:spTree>
  </p:cSld>
  <p:clrMapOvr>
    <a:masterClrMapping/>
  </p:clrMapOvr>
  <p:transition xmlns:p14="http://schemas.microsoft.com/office/powerpoint/2010/main" spd="med">
    <p:zoom dir="in"/>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6662738"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Slide Title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9D4DD5-2A85-E34A-8215-E9B14E20C88A}" type="datetimeFigureOut">
              <a:rPr lang="en-US" smtClean="0"/>
              <a:t>10/07/14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219B4B-9748-9F42-BC27-E9E0C768EB02}" type="slidenum">
              <a:rPr lang="en-US" smtClean="0"/>
              <a:t>‹#›</a:t>
            </a:fld>
            <a:endParaRPr lang="en-US"/>
          </a:p>
        </p:txBody>
      </p:sp>
      <p:sp>
        <p:nvSpPr>
          <p:cNvPr id="8" name="Rectangle 7"/>
          <p:cNvSpPr/>
          <p:nvPr/>
        </p:nvSpPr>
        <p:spPr>
          <a:xfrm>
            <a:off x="0" y="0"/>
            <a:ext cx="9144000" cy="152400"/>
          </a:xfrm>
          <a:prstGeom prst="rect">
            <a:avLst/>
          </a:prstGeom>
          <a:gradFill flip="none" rotWithShape="1">
            <a:gsLst>
              <a:gs pos="0">
                <a:srgbClr val="8CC63F"/>
              </a:gs>
              <a:gs pos="100000">
                <a:srgbClr val="00A65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1032" name="Picture 7" descr="JCU_Logo_RGB.jpg"/>
          <p:cNvPicPr>
            <a:picLocks noChangeAspect="1"/>
          </p:cNvPicPr>
          <p:nvPr/>
        </p:nvPicPr>
        <p:blipFill>
          <a:blip r:embed="rId14"/>
          <a:srcRect/>
          <a:stretch>
            <a:fillRect/>
          </a:stretch>
        </p:blipFill>
        <p:spPr bwMode="auto">
          <a:xfrm>
            <a:off x="7119938" y="228600"/>
            <a:ext cx="1814512" cy="955675"/>
          </a:xfrm>
          <a:prstGeom prst="rect">
            <a:avLst/>
          </a:prstGeom>
          <a:noFill/>
          <a:ln w="9525">
            <a:noFill/>
            <a:miter lim="800000"/>
            <a:headEnd/>
            <a:tailEnd/>
          </a:ln>
        </p:spPr>
      </p:pic>
      <p:sp>
        <p:nvSpPr>
          <p:cNvPr id="10" name="Line 10"/>
          <p:cNvSpPr>
            <a:spLocks noChangeShapeType="1"/>
          </p:cNvSpPr>
          <p:nvPr/>
        </p:nvSpPr>
        <p:spPr bwMode="auto">
          <a:xfrm flipV="1">
            <a:off x="609600" y="1357313"/>
            <a:ext cx="8153400" cy="4762"/>
          </a:xfrm>
          <a:prstGeom prst="line">
            <a:avLst/>
          </a:prstGeom>
          <a:noFill/>
          <a:ln w="6350">
            <a:solidFill>
              <a:srgbClr val="005ABB"/>
            </a:solidFill>
            <a:round/>
            <a:headEnd/>
            <a:tailEnd/>
          </a:ln>
        </p:spPr>
        <p:txBody>
          <a:bodyPr wrap="none" anchor="ctr">
            <a:prstTxWarp prst="textNoShape">
              <a:avLst/>
            </a:prstTxWarp>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xmlns:p14="http://schemas.microsoft.com/office/powerpoint/2010/main" spd="med">
    <p:zoom dir="in"/>
  </p:transition>
  <p:timing>
    <p:tnLst>
      <p:par>
        <p:cTn xmlns:p14="http://schemas.microsoft.com/office/powerpoint/2010/main" id="1" dur="indefinite" restart="never" nodeType="tmRoot"/>
      </p:par>
    </p:tnLst>
  </p:timing>
  <p:txStyles>
    <p:titleStyle>
      <a:lvl1pPr algn="l" defTabSz="457200" rtl="0" eaLnBrk="1" fontAlgn="base" hangingPunct="1">
        <a:spcBef>
          <a:spcPct val="0"/>
        </a:spcBef>
        <a:spcAft>
          <a:spcPct val="0"/>
        </a:spcAft>
        <a:defRPr sz="4400" i="1" kern="1200">
          <a:solidFill>
            <a:srgbClr val="376092"/>
          </a:solidFill>
          <a:latin typeface="Times"/>
          <a:ea typeface="ＭＳ Ｐゴシック" pitchFamily="-106" charset="-128"/>
          <a:cs typeface="Times"/>
        </a:defRPr>
      </a:lvl1pPr>
      <a:lvl2pPr algn="l" defTabSz="457200" rtl="0" eaLnBrk="1" fontAlgn="base" hangingPunct="1">
        <a:spcBef>
          <a:spcPct val="0"/>
        </a:spcBef>
        <a:spcAft>
          <a:spcPct val="0"/>
        </a:spcAft>
        <a:defRPr sz="4400" i="1">
          <a:solidFill>
            <a:schemeClr val="tx1"/>
          </a:solidFill>
          <a:latin typeface="Calibri" pitchFamily="-106" charset="0"/>
          <a:ea typeface="ＭＳ Ｐゴシック" pitchFamily="-106" charset="-128"/>
          <a:cs typeface="ＭＳ Ｐゴシック" pitchFamily="-106" charset="-128"/>
        </a:defRPr>
      </a:lvl2pPr>
      <a:lvl3pPr algn="l" defTabSz="457200" rtl="0" eaLnBrk="1" fontAlgn="base" hangingPunct="1">
        <a:spcBef>
          <a:spcPct val="0"/>
        </a:spcBef>
        <a:spcAft>
          <a:spcPct val="0"/>
        </a:spcAft>
        <a:defRPr sz="4400" i="1">
          <a:solidFill>
            <a:schemeClr val="tx1"/>
          </a:solidFill>
          <a:latin typeface="Calibri" pitchFamily="-106" charset="0"/>
          <a:ea typeface="ＭＳ Ｐゴシック" pitchFamily="-106" charset="-128"/>
          <a:cs typeface="ＭＳ Ｐゴシック" pitchFamily="-106" charset="-128"/>
        </a:defRPr>
      </a:lvl3pPr>
      <a:lvl4pPr algn="l" defTabSz="457200" rtl="0" eaLnBrk="1" fontAlgn="base" hangingPunct="1">
        <a:spcBef>
          <a:spcPct val="0"/>
        </a:spcBef>
        <a:spcAft>
          <a:spcPct val="0"/>
        </a:spcAft>
        <a:defRPr sz="4400" i="1">
          <a:solidFill>
            <a:schemeClr val="tx1"/>
          </a:solidFill>
          <a:latin typeface="Calibri" pitchFamily="-106" charset="0"/>
          <a:ea typeface="ＭＳ Ｐゴシック" pitchFamily="-106" charset="-128"/>
          <a:cs typeface="ＭＳ Ｐゴシック" pitchFamily="-106" charset="-128"/>
        </a:defRPr>
      </a:lvl4pPr>
      <a:lvl5pPr algn="l" defTabSz="457200" rtl="0" eaLnBrk="1" fontAlgn="base" hangingPunct="1">
        <a:spcBef>
          <a:spcPct val="0"/>
        </a:spcBef>
        <a:spcAft>
          <a:spcPct val="0"/>
        </a:spcAft>
        <a:defRPr sz="4400" i="1">
          <a:solidFill>
            <a:schemeClr val="tx1"/>
          </a:solidFill>
          <a:latin typeface="Calibri" pitchFamily="-106" charset="0"/>
          <a:ea typeface="ＭＳ Ｐゴシック" pitchFamily="-106" charset="-128"/>
          <a:cs typeface="ＭＳ Ｐゴシック" pitchFamily="-106" charset="-128"/>
        </a:defRPr>
      </a:lvl5pPr>
      <a:lvl6pPr marL="457200" algn="l" defTabSz="457200" rtl="0" eaLnBrk="1" fontAlgn="base" hangingPunct="1">
        <a:spcBef>
          <a:spcPct val="0"/>
        </a:spcBef>
        <a:spcAft>
          <a:spcPct val="0"/>
        </a:spcAft>
        <a:defRPr sz="4400" i="1">
          <a:solidFill>
            <a:schemeClr val="tx1"/>
          </a:solidFill>
          <a:latin typeface="Calibri" pitchFamily="-106" charset="0"/>
          <a:ea typeface="ＭＳ Ｐゴシック" pitchFamily="-106" charset="-128"/>
          <a:cs typeface="ＭＳ Ｐゴシック" pitchFamily="-106" charset="-128"/>
        </a:defRPr>
      </a:lvl6pPr>
      <a:lvl7pPr marL="914400" algn="l" defTabSz="457200" rtl="0" eaLnBrk="1" fontAlgn="base" hangingPunct="1">
        <a:spcBef>
          <a:spcPct val="0"/>
        </a:spcBef>
        <a:spcAft>
          <a:spcPct val="0"/>
        </a:spcAft>
        <a:defRPr sz="4400" i="1">
          <a:solidFill>
            <a:schemeClr val="tx1"/>
          </a:solidFill>
          <a:latin typeface="Calibri" pitchFamily="-106" charset="0"/>
          <a:ea typeface="ＭＳ Ｐゴシック" pitchFamily="-106" charset="-128"/>
          <a:cs typeface="ＭＳ Ｐゴシック" pitchFamily="-106" charset="-128"/>
        </a:defRPr>
      </a:lvl7pPr>
      <a:lvl8pPr marL="1371600" algn="l" defTabSz="457200" rtl="0" eaLnBrk="1" fontAlgn="base" hangingPunct="1">
        <a:spcBef>
          <a:spcPct val="0"/>
        </a:spcBef>
        <a:spcAft>
          <a:spcPct val="0"/>
        </a:spcAft>
        <a:defRPr sz="4400" i="1">
          <a:solidFill>
            <a:schemeClr val="tx1"/>
          </a:solidFill>
          <a:latin typeface="Calibri" pitchFamily="-106" charset="0"/>
          <a:ea typeface="ＭＳ Ｐゴシック" pitchFamily="-106" charset="-128"/>
          <a:cs typeface="ＭＳ Ｐゴシック" pitchFamily="-106" charset="-128"/>
        </a:defRPr>
      </a:lvl8pPr>
      <a:lvl9pPr marL="1828800" algn="l" defTabSz="457200" rtl="0" eaLnBrk="1" fontAlgn="base" hangingPunct="1">
        <a:spcBef>
          <a:spcPct val="0"/>
        </a:spcBef>
        <a:spcAft>
          <a:spcPct val="0"/>
        </a:spcAft>
        <a:defRPr sz="4400" i="1">
          <a:solidFill>
            <a:schemeClr val="tx1"/>
          </a:solidFill>
          <a:latin typeface="Calibri" pitchFamily="-106" charset="0"/>
          <a:ea typeface="ＭＳ Ｐゴシック" pitchFamily="-106" charset="-128"/>
          <a:cs typeface="ＭＳ Ｐゴシック" pitchFamily="-106" charset="-128"/>
        </a:defRPr>
      </a:lvl9pPr>
    </p:titleStyle>
    <p:bodyStyle>
      <a:lvl1pPr marL="342900" indent="-342900" algn="l" defTabSz="457200" rtl="0" eaLnBrk="1" fontAlgn="base" hangingPunct="1">
        <a:spcBef>
          <a:spcPct val="20000"/>
        </a:spcBef>
        <a:spcAft>
          <a:spcPct val="0"/>
        </a:spcAft>
        <a:buClr>
          <a:srgbClr val="61B220"/>
        </a:buClr>
        <a:buFont typeface="Wingdings" pitchFamily="-106" charset="2"/>
        <a:buChar char="§"/>
        <a:defRPr sz="3200" kern="1200">
          <a:solidFill>
            <a:schemeClr val="tx1"/>
          </a:solidFill>
          <a:latin typeface="Arial"/>
          <a:ea typeface="ＭＳ Ｐゴシック" pitchFamily="-106" charset="-128"/>
          <a:cs typeface="Arial"/>
        </a:defRPr>
      </a:lvl1pPr>
      <a:lvl2pPr marL="742950" indent="-285750" algn="l" defTabSz="457200" rtl="0" eaLnBrk="1" fontAlgn="base" hangingPunct="1">
        <a:spcBef>
          <a:spcPct val="20000"/>
        </a:spcBef>
        <a:spcAft>
          <a:spcPct val="0"/>
        </a:spcAft>
        <a:buClr>
          <a:srgbClr val="660066"/>
        </a:buClr>
        <a:buFont typeface="Arial"/>
        <a:buChar char="•"/>
        <a:defRPr sz="2800" kern="1200">
          <a:solidFill>
            <a:schemeClr val="tx1"/>
          </a:solidFill>
          <a:latin typeface="Arial"/>
          <a:ea typeface="ＭＳ Ｐゴシック" pitchFamily="-106" charset="-128"/>
          <a:cs typeface="Arial"/>
        </a:defRPr>
      </a:lvl2pPr>
      <a:lvl3pPr marL="1143000" indent="-228600" algn="l" defTabSz="457200" rtl="0" eaLnBrk="1" fontAlgn="base" hangingPunct="1">
        <a:spcBef>
          <a:spcPct val="20000"/>
        </a:spcBef>
        <a:spcAft>
          <a:spcPct val="0"/>
        </a:spcAft>
        <a:buFont typeface="Arial" pitchFamily="-106" charset="0"/>
        <a:buChar char="•"/>
        <a:defRPr sz="2400" kern="1200">
          <a:solidFill>
            <a:schemeClr val="tx1"/>
          </a:solidFill>
          <a:latin typeface="Arial"/>
          <a:ea typeface="ＭＳ Ｐゴシック" pitchFamily="-106" charset="-128"/>
          <a:cs typeface="Arial"/>
        </a:defRPr>
      </a:lvl3pPr>
      <a:lvl4pPr marL="1600200" indent="-228600" algn="l" defTabSz="457200" rtl="0" eaLnBrk="1" fontAlgn="base" hangingPunct="1">
        <a:spcBef>
          <a:spcPct val="20000"/>
        </a:spcBef>
        <a:spcAft>
          <a:spcPct val="0"/>
        </a:spcAft>
        <a:buFont typeface="Arial" pitchFamily="-106" charset="0"/>
        <a:buChar char="–"/>
        <a:defRPr sz="2000" kern="1200">
          <a:solidFill>
            <a:schemeClr val="tx1"/>
          </a:solidFill>
          <a:latin typeface="Arial"/>
          <a:ea typeface="ＭＳ Ｐゴシック" pitchFamily="-106" charset="-128"/>
          <a:cs typeface="Arial"/>
        </a:defRPr>
      </a:lvl4pPr>
      <a:lvl5pPr marL="2057400" indent="-228600" algn="l" defTabSz="457200" rtl="0" eaLnBrk="1" fontAlgn="base" hangingPunct="1">
        <a:spcBef>
          <a:spcPct val="20000"/>
        </a:spcBef>
        <a:spcAft>
          <a:spcPct val="0"/>
        </a:spcAft>
        <a:buFont typeface="Arial" pitchFamily="-106" charset="0"/>
        <a:buChar char="»"/>
        <a:defRPr sz="2000" kern="1200">
          <a:solidFill>
            <a:schemeClr val="tx1"/>
          </a:solidFill>
          <a:latin typeface="Arial"/>
          <a:ea typeface="ＭＳ Ｐゴシック" pitchFamily="-106"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g"/><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G"/><Relationship Id="rId6"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881399"/>
            <a:ext cx="7772400" cy="1470025"/>
          </a:xfrm>
        </p:spPr>
        <p:txBody>
          <a:bodyPr/>
          <a:lstStyle/>
          <a:p>
            <a:r>
              <a:rPr lang="en-US" sz="4000" dirty="0" smtClean="0"/>
              <a:t>Indigenous students/ Indigenous contexts: </a:t>
            </a:r>
            <a:r>
              <a:rPr lang="en-US" sz="4000" dirty="0"/>
              <a:t>Issues for Field Experience Administrators</a:t>
            </a:r>
            <a:br>
              <a:rPr lang="en-US" sz="4000" dirty="0"/>
            </a:br>
            <a:endParaRPr lang="en-US" sz="4000" dirty="0"/>
          </a:p>
        </p:txBody>
      </p:sp>
      <p:sp>
        <p:nvSpPr>
          <p:cNvPr id="3" name="Subtitle 2"/>
          <p:cNvSpPr>
            <a:spLocks noGrp="1"/>
          </p:cNvSpPr>
          <p:nvPr>
            <p:ph type="subTitle" idx="1"/>
          </p:nvPr>
        </p:nvSpPr>
        <p:spPr>
          <a:xfrm>
            <a:off x="609600" y="3351424"/>
            <a:ext cx="6400800" cy="971264"/>
          </a:xfrm>
        </p:spPr>
        <p:txBody>
          <a:bodyPr/>
          <a:lstStyle/>
          <a:p>
            <a:r>
              <a:rPr lang="en-US" sz="2800" dirty="0" smtClean="0"/>
              <a:t>Helen McDonald</a:t>
            </a:r>
          </a:p>
          <a:p>
            <a:r>
              <a:rPr lang="en-US" sz="2800" dirty="0" smtClean="0"/>
              <a:t>James Cook University</a:t>
            </a:r>
            <a:endParaRPr lang="en-US" sz="2800" dirty="0"/>
          </a:p>
        </p:txBody>
      </p:sp>
    </p:spTree>
    <p:extLst>
      <p:ext uri="{BB962C8B-B14F-4D97-AF65-F5344CB8AC3E}">
        <p14:creationId xmlns:p14="http://schemas.microsoft.com/office/powerpoint/2010/main" val="2419261297"/>
      </p:ext>
    </p:extLst>
  </p:cSld>
  <p:clrMapOvr>
    <a:masterClrMapping/>
  </p:clrMapOvr>
  <p:transition xmlns:p14="http://schemas.microsoft.com/office/powerpoint/2010/main" spd="med">
    <p:zoom dir="in"/>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smtClean="0"/>
              <a:t>Aboriginal </a:t>
            </a:r>
            <a:r>
              <a:rPr lang="en-US" sz="2400" dirty="0"/>
              <a:t>and Torres Strait Islander student retention rates are lower compared to non-Indigenous students. </a:t>
            </a:r>
            <a:r>
              <a:rPr lang="en-US" sz="1800" dirty="0"/>
              <a:t>63.4% </a:t>
            </a:r>
            <a:r>
              <a:rPr lang="en-US" sz="1800" dirty="0" err="1"/>
              <a:t>cf</a:t>
            </a:r>
            <a:r>
              <a:rPr lang="en-US" sz="1800" dirty="0"/>
              <a:t> 79.8%</a:t>
            </a:r>
            <a:endParaRPr lang="en-AU" sz="1600" dirty="0"/>
          </a:p>
          <a:p>
            <a:r>
              <a:rPr lang="en-US" sz="2400" dirty="0"/>
              <a:t>Aboriginal and Torres Strait Islander students have lower completion rates over a five-year period compared to non-Indigenous students. </a:t>
            </a:r>
            <a:r>
              <a:rPr lang="en-US" sz="1800" dirty="0"/>
              <a:t>40.8% </a:t>
            </a:r>
            <a:r>
              <a:rPr lang="en-US" sz="1800" dirty="0" err="1"/>
              <a:t>cf</a:t>
            </a:r>
            <a:r>
              <a:rPr lang="en-US" sz="1800" dirty="0"/>
              <a:t> 68</a:t>
            </a:r>
            <a:r>
              <a:rPr lang="en-AU" sz="1800" dirty="0"/>
              <a:t> </a:t>
            </a:r>
            <a:endParaRPr lang="en-AU" sz="1800" dirty="0" smtClean="0"/>
          </a:p>
          <a:p>
            <a:endParaRPr lang="en-AU" sz="1800" dirty="0"/>
          </a:p>
          <a:p>
            <a:endParaRPr lang="en-AU" sz="1800" dirty="0" smtClean="0"/>
          </a:p>
          <a:p>
            <a:r>
              <a:rPr lang="en-AU" sz="2800" dirty="0" smtClean="0">
                <a:solidFill>
                  <a:srgbClr val="660066"/>
                </a:solidFill>
              </a:rPr>
              <a:t>How do you explain these facts?</a:t>
            </a:r>
            <a:endParaRPr lang="en-US" sz="2800" dirty="0">
              <a:solidFill>
                <a:srgbClr val="660066"/>
              </a:solidFill>
            </a:endParaRPr>
          </a:p>
          <a:p>
            <a:endParaRPr lang="en-US" sz="2400" dirty="0"/>
          </a:p>
        </p:txBody>
      </p:sp>
    </p:spTree>
    <p:extLst>
      <p:ext uri="{BB962C8B-B14F-4D97-AF65-F5344CB8AC3E}">
        <p14:creationId xmlns:p14="http://schemas.microsoft.com/office/powerpoint/2010/main" val="1647931234"/>
      </p:ext>
    </p:extLst>
  </p:cSld>
  <p:clrMapOvr>
    <a:masterClrMapping/>
  </p:clrMapOvr>
  <p:transition xmlns:p14="http://schemas.microsoft.com/office/powerpoint/2010/main" spd="med">
    <p:zoom dir="in"/>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a:t>
            </a:r>
            <a:endParaRPr lang="en-US" dirty="0"/>
          </a:p>
        </p:txBody>
      </p:sp>
      <p:sp>
        <p:nvSpPr>
          <p:cNvPr id="3" name="Content Placeholder 2"/>
          <p:cNvSpPr>
            <a:spLocks noGrp="1"/>
          </p:cNvSpPr>
          <p:nvPr>
            <p:ph idx="1"/>
          </p:nvPr>
        </p:nvSpPr>
        <p:spPr/>
        <p:txBody>
          <a:bodyPr/>
          <a:lstStyle/>
          <a:p>
            <a:r>
              <a:rPr lang="en-US" dirty="0" smtClean="0"/>
              <a:t>What do you know about the Indigenous students in your program – and how do you know it? </a:t>
            </a:r>
            <a:endParaRPr lang="en-US" dirty="0"/>
          </a:p>
          <a:p>
            <a:endParaRPr lang="en-US" dirty="0" smtClean="0"/>
          </a:p>
          <a:p>
            <a:r>
              <a:rPr lang="en-US" dirty="0" smtClean="0"/>
              <a:t>What similarities and differences are there in your group?</a:t>
            </a:r>
            <a:endParaRPr lang="en-US" dirty="0"/>
          </a:p>
        </p:txBody>
      </p:sp>
    </p:spTree>
    <p:extLst>
      <p:ext uri="{BB962C8B-B14F-4D97-AF65-F5344CB8AC3E}">
        <p14:creationId xmlns:p14="http://schemas.microsoft.com/office/powerpoint/2010/main" val="1776845179"/>
      </p:ext>
    </p:extLst>
  </p:cSld>
  <p:clrMapOvr>
    <a:masterClrMapping/>
  </p:clrMapOvr>
  <p:transition xmlns:p14="http://schemas.microsoft.com/office/powerpoint/2010/main" spd="med">
    <p:zoom dir="in"/>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Diverse Backgrounds</a:t>
            </a:r>
            <a:endParaRPr lang="en-US" dirty="0"/>
          </a:p>
        </p:txBody>
      </p:sp>
      <p:sp>
        <p:nvSpPr>
          <p:cNvPr id="3" name="Content Placeholder 2"/>
          <p:cNvSpPr>
            <a:spLocks noGrp="1"/>
          </p:cNvSpPr>
          <p:nvPr>
            <p:ph idx="1"/>
          </p:nvPr>
        </p:nvSpPr>
        <p:spPr>
          <a:xfrm>
            <a:off x="457200" y="1600200"/>
            <a:ext cx="6662738" cy="4525963"/>
          </a:xfrm>
        </p:spPr>
        <p:txBody>
          <a:bodyPr/>
          <a:lstStyle/>
          <a:p>
            <a:r>
              <a:rPr lang="en-US" dirty="0" smtClean="0"/>
              <a:t>Previous experience in education</a:t>
            </a:r>
          </a:p>
          <a:p>
            <a:r>
              <a:rPr lang="en-US" dirty="0" smtClean="0"/>
              <a:t>Competing priorities – family, community, employment</a:t>
            </a:r>
          </a:p>
          <a:p>
            <a:r>
              <a:rPr lang="en-US" dirty="0" smtClean="0"/>
              <a:t>First in family</a:t>
            </a:r>
          </a:p>
          <a:p>
            <a:r>
              <a:rPr lang="en-US" dirty="0" smtClean="0"/>
              <a:t>Age </a:t>
            </a:r>
            <a:r>
              <a:rPr lang="en-US" dirty="0" smtClean="0"/>
              <a:t>and family demographics</a:t>
            </a:r>
          </a:p>
          <a:p>
            <a:r>
              <a:rPr lang="en-US" dirty="0" smtClean="0"/>
              <a:t>Financial status</a:t>
            </a:r>
          </a:p>
          <a:p>
            <a:r>
              <a:rPr lang="en-US" dirty="0" smtClean="0"/>
              <a:t>Language diversity</a:t>
            </a:r>
          </a:p>
          <a:p>
            <a:endParaRPr lang="en-US" dirty="0" smtClean="0"/>
          </a:p>
        </p:txBody>
      </p:sp>
      <p:sp>
        <p:nvSpPr>
          <p:cNvPr id="4" name="TextBox 3"/>
          <p:cNvSpPr txBox="1"/>
          <p:nvPr/>
        </p:nvSpPr>
        <p:spPr>
          <a:xfrm>
            <a:off x="1459309" y="6487102"/>
            <a:ext cx="1491498" cy="360731"/>
          </a:xfrm>
          <a:prstGeom prst="rect">
            <a:avLst/>
          </a:prstGeom>
          <a:solidFill>
            <a:schemeClr val="bg1"/>
          </a:solidFill>
          <a:ln>
            <a:noFill/>
          </a:ln>
        </p:spPr>
        <p:txBody>
          <a:bodyPr wrap="square" lIns="85186" tIns="42593" rIns="85186" bIns="42593" rtlCol="0">
            <a:spAutoFit/>
          </a:bodyPr>
          <a:lstStyle/>
          <a:p>
            <a:endParaRPr lang="en-AU" dirty="0"/>
          </a:p>
        </p:txBody>
      </p:sp>
      <p:pic>
        <p:nvPicPr>
          <p:cNvPr id="5" name="Picture 4" descr="lisa and laure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7485" y="4873237"/>
            <a:ext cx="2586515" cy="1974596"/>
          </a:xfrm>
          <a:prstGeom prst="rect">
            <a:avLst/>
          </a:prstGeom>
        </p:spPr>
      </p:pic>
      <p:pic>
        <p:nvPicPr>
          <p:cNvPr id="6" name="Picture 5" descr="rod-jense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0600" y="1495037"/>
            <a:ext cx="1803400" cy="1511300"/>
          </a:xfrm>
          <a:prstGeom prst="rect">
            <a:avLst/>
          </a:prstGeom>
        </p:spPr>
      </p:pic>
      <p:pic>
        <p:nvPicPr>
          <p:cNvPr id="7" name="Picture 6" descr="kin and bri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6624" y="3006337"/>
            <a:ext cx="2197376" cy="1866900"/>
          </a:xfrm>
          <a:prstGeom prst="rect">
            <a:avLst/>
          </a:prstGeom>
        </p:spPr>
      </p:pic>
    </p:spTree>
    <p:extLst>
      <p:ext uri="{BB962C8B-B14F-4D97-AF65-F5344CB8AC3E}">
        <p14:creationId xmlns:p14="http://schemas.microsoft.com/office/powerpoint/2010/main" val="230837986"/>
      </p:ext>
    </p:extLst>
  </p:cSld>
  <p:clrMapOvr>
    <a:masterClrMapping/>
  </p:clrMapOvr>
  <mc:AlternateContent xmlns:mc="http://schemas.openxmlformats.org/markup-compatibility/2006" xmlns:p14="http://schemas.microsoft.com/office/powerpoint/2010/main">
    <mc:Choice Requires="p14">
      <p:transition spd="med" p14:dur="600" advTm="1000">
        <p:circle/>
      </p:transition>
    </mc:Choice>
    <mc:Fallback xmlns="">
      <p:transition xmlns:p14="http://schemas.microsoft.com/office/powerpoint/2010/main" spd="med">
        <p:circl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from research and beyond</a:t>
            </a:r>
            <a:endParaRPr lang="en-US" dirty="0"/>
          </a:p>
        </p:txBody>
      </p:sp>
      <p:sp>
        <p:nvSpPr>
          <p:cNvPr id="3" name="Content Placeholder 2"/>
          <p:cNvSpPr>
            <a:spLocks noGrp="1"/>
          </p:cNvSpPr>
          <p:nvPr>
            <p:ph idx="1"/>
          </p:nvPr>
        </p:nvSpPr>
        <p:spPr/>
        <p:txBody>
          <a:bodyPr/>
          <a:lstStyle/>
          <a:p>
            <a:r>
              <a:rPr lang="en-US" sz="2800" dirty="0" smtClean="0"/>
              <a:t>Regular </a:t>
            </a:r>
            <a:r>
              <a:rPr lang="en-US" sz="2800" dirty="0"/>
              <a:t>reports  of ignorance  and  racism from both </a:t>
            </a:r>
            <a:r>
              <a:rPr lang="en-US" sz="2800" dirty="0" smtClean="0"/>
              <a:t>school</a:t>
            </a:r>
            <a:r>
              <a:rPr lang="en-US" sz="2800" dirty="0"/>
              <a:t>/faculty staff and other  </a:t>
            </a:r>
            <a:r>
              <a:rPr lang="en-US" sz="2800" dirty="0" smtClean="0"/>
              <a:t>students and during professional  experience</a:t>
            </a:r>
          </a:p>
          <a:p>
            <a:pPr lvl="1"/>
            <a:r>
              <a:rPr lang="en-US" sz="2400" dirty="0" smtClean="0"/>
              <a:t>need to </a:t>
            </a:r>
            <a:r>
              <a:rPr lang="en-US" sz="2400" dirty="0" err="1" smtClean="0"/>
              <a:t>recognise</a:t>
            </a:r>
            <a:r>
              <a:rPr lang="en-US" sz="2400" dirty="0" smtClean="0"/>
              <a:t> historical context – </a:t>
            </a:r>
            <a:r>
              <a:rPr lang="en-US" sz="2400" dirty="0" err="1" smtClean="0"/>
              <a:t>vocarious</a:t>
            </a:r>
            <a:r>
              <a:rPr lang="en-US" sz="2400" dirty="0" smtClean="0"/>
              <a:t> racism</a:t>
            </a:r>
          </a:p>
          <a:p>
            <a:pPr lvl="1"/>
            <a:r>
              <a:rPr lang="en-US" sz="2400" dirty="0" smtClean="0"/>
              <a:t>micro-aggressions </a:t>
            </a:r>
          </a:p>
          <a:p>
            <a:pPr lvl="1"/>
            <a:r>
              <a:rPr lang="en-US" sz="2400" dirty="0"/>
              <a:t>p</a:t>
            </a:r>
            <a:r>
              <a:rPr lang="en-US" sz="2400" dirty="0" smtClean="0"/>
              <a:t>erception is “real” when it has effects</a:t>
            </a:r>
          </a:p>
          <a:p>
            <a:endParaRPr lang="en-US" sz="2800" dirty="0"/>
          </a:p>
        </p:txBody>
      </p:sp>
    </p:spTree>
    <p:extLst>
      <p:ext uri="{BB962C8B-B14F-4D97-AF65-F5344CB8AC3E}">
        <p14:creationId xmlns:p14="http://schemas.microsoft.com/office/powerpoint/2010/main" val="3639613080"/>
      </p:ext>
    </p:extLst>
  </p:cSld>
  <p:clrMapOvr>
    <a:masterClrMapping/>
  </p:clrMapOvr>
  <p:transition xmlns:p14="http://schemas.microsoft.com/office/powerpoint/2010/main" spd="med">
    <p:zoom dir="in"/>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from research and beyond</a:t>
            </a:r>
            <a:endParaRPr lang="en-US" dirty="0"/>
          </a:p>
        </p:txBody>
      </p:sp>
      <p:sp>
        <p:nvSpPr>
          <p:cNvPr id="3" name="Content Placeholder 2"/>
          <p:cNvSpPr>
            <a:spLocks noGrp="1"/>
          </p:cNvSpPr>
          <p:nvPr>
            <p:ph idx="1"/>
          </p:nvPr>
        </p:nvSpPr>
        <p:spPr/>
        <p:txBody>
          <a:bodyPr/>
          <a:lstStyle/>
          <a:p>
            <a:r>
              <a:rPr lang="en-US" sz="2800" dirty="0" smtClean="0"/>
              <a:t>Importance </a:t>
            </a:r>
            <a:r>
              <a:rPr lang="en-US" sz="2800" dirty="0"/>
              <a:t>of relationships</a:t>
            </a:r>
            <a:endParaRPr lang="en-AU" sz="2800" dirty="0"/>
          </a:p>
          <a:p>
            <a:r>
              <a:rPr lang="en-US" sz="2800" dirty="0"/>
              <a:t>Isolation  as  a  risk factor  (both  cultural  and  geographic)</a:t>
            </a:r>
            <a:endParaRPr lang="en-AU" sz="2800" dirty="0"/>
          </a:p>
          <a:p>
            <a:r>
              <a:rPr lang="en-US" sz="2800" dirty="0" smtClean="0"/>
              <a:t>Recognition of “historical baggage” </a:t>
            </a:r>
          </a:p>
          <a:p>
            <a:r>
              <a:rPr lang="en-US" sz="2800" dirty="0"/>
              <a:t>Begin positioned as </a:t>
            </a:r>
            <a:r>
              <a:rPr lang="en-US" sz="2800" dirty="0" smtClean="0"/>
              <a:t>“the </a:t>
            </a:r>
            <a:r>
              <a:rPr lang="en-US" sz="2800" dirty="0"/>
              <a:t>Indigenous intern”</a:t>
            </a:r>
          </a:p>
          <a:p>
            <a:pPr lvl="1"/>
            <a:r>
              <a:rPr lang="en-US" sz="2400" dirty="0"/>
              <a:t>May be seen as deficit – especially where clients “difficult</a:t>
            </a:r>
            <a:r>
              <a:rPr lang="en-US" sz="2400" dirty="0" smtClean="0"/>
              <a:t>”</a:t>
            </a:r>
          </a:p>
          <a:p>
            <a:pPr lvl="1"/>
            <a:r>
              <a:rPr lang="en-US" sz="2400" dirty="0" smtClean="0"/>
              <a:t>Contradictory responses</a:t>
            </a:r>
          </a:p>
          <a:p>
            <a:r>
              <a:rPr lang="en-US" dirty="0" smtClean="0"/>
              <a:t>Challenge of transforming practice!!!</a:t>
            </a:r>
            <a:endParaRPr lang="en-US" dirty="0"/>
          </a:p>
          <a:p>
            <a:endParaRPr lang="en-US" sz="2800" dirty="0" smtClean="0"/>
          </a:p>
          <a:p>
            <a:endParaRPr lang="en-US" sz="2800" dirty="0"/>
          </a:p>
        </p:txBody>
      </p:sp>
    </p:spTree>
    <p:extLst>
      <p:ext uri="{BB962C8B-B14F-4D97-AF65-F5344CB8AC3E}">
        <p14:creationId xmlns:p14="http://schemas.microsoft.com/office/powerpoint/2010/main" val="1194194821"/>
      </p:ext>
    </p:extLst>
  </p:cSld>
  <p:clrMapOvr>
    <a:masterClrMapping/>
  </p:clrMapOvr>
  <p:transition xmlns:p14="http://schemas.microsoft.com/office/powerpoint/2010/main" spd="med">
    <p:zoom dir="in"/>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dissolv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common theme</a:t>
            </a:r>
            <a:endParaRPr lang="en-US" dirty="0"/>
          </a:p>
        </p:txBody>
      </p:sp>
      <p:sp>
        <p:nvSpPr>
          <p:cNvPr id="3" name="Content Placeholder 2"/>
          <p:cNvSpPr>
            <a:spLocks noGrp="1"/>
          </p:cNvSpPr>
          <p:nvPr>
            <p:ph idx="1"/>
          </p:nvPr>
        </p:nvSpPr>
        <p:spPr/>
        <p:txBody>
          <a:bodyPr/>
          <a:lstStyle/>
          <a:p>
            <a:r>
              <a:rPr lang="en-US" sz="2800" dirty="0" smtClean="0"/>
              <a:t>The </a:t>
            </a:r>
            <a:r>
              <a:rPr lang="en-US" sz="2800" dirty="0"/>
              <a:t>importance of professional  experience  sites that  are culturally </a:t>
            </a:r>
            <a:r>
              <a:rPr lang="en-US" sz="2800" dirty="0" smtClean="0"/>
              <a:t>safe</a:t>
            </a:r>
          </a:p>
          <a:p>
            <a:r>
              <a:rPr lang="en-US" sz="2800" dirty="0" smtClean="0"/>
              <a:t>The importance </a:t>
            </a:r>
            <a:r>
              <a:rPr lang="en-US" sz="2800" dirty="0"/>
              <a:t>of professional  development of staff in professional experience </a:t>
            </a:r>
            <a:r>
              <a:rPr lang="en-US" sz="2800" dirty="0" smtClean="0"/>
              <a:t>offices, especially in family relationships </a:t>
            </a:r>
            <a:endParaRPr lang="en-AU" sz="2800" dirty="0"/>
          </a:p>
        </p:txBody>
      </p:sp>
    </p:spTree>
    <p:extLst>
      <p:ext uri="{BB962C8B-B14F-4D97-AF65-F5344CB8AC3E}">
        <p14:creationId xmlns:p14="http://schemas.microsoft.com/office/powerpoint/2010/main" val="649459415"/>
      </p:ext>
    </p:extLst>
  </p:cSld>
  <p:clrMapOvr>
    <a:masterClrMapping/>
  </p:clrMapOvr>
  <p:transition xmlns:p14="http://schemas.microsoft.com/office/powerpoint/2010/main" spd="med">
    <p:zoom dir="in"/>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you?</a:t>
            </a:r>
            <a:endParaRPr lang="en-US" dirty="0"/>
          </a:p>
        </p:txBody>
      </p:sp>
      <p:sp>
        <p:nvSpPr>
          <p:cNvPr id="3" name="Content Placeholder 2"/>
          <p:cNvSpPr>
            <a:spLocks noGrp="1"/>
          </p:cNvSpPr>
          <p:nvPr>
            <p:ph idx="1"/>
          </p:nvPr>
        </p:nvSpPr>
        <p:spPr/>
        <p:txBody>
          <a:bodyPr/>
          <a:lstStyle/>
          <a:p>
            <a:r>
              <a:rPr lang="en-US" dirty="0" smtClean="0"/>
              <a:t>In your groups, consider the discussion so far and identify the implications of for your work:</a:t>
            </a:r>
          </a:p>
          <a:p>
            <a:pPr lvl="1"/>
            <a:r>
              <a:rPr lang="en-US" dirty="0" smtClean="0"/>
              <a:t>What do you already do;</a:t>
            </a:r>
          </a:p>
          <a:p>
            <a:pPr lvl="1"/>
            <a:r>
              <a:rPr lang="en-US" dirty="0" smtClean="0"/>
              <a:t>What changes could you make;</a:t>
            </a:r>
          </a:p>
          <a:p>
            <a:pPr lvl="1"/>
            <a:r>
              <a:rPr lang="en-US" dirty="0" smtClean="0"/>
              <a:t>What changes can you advocate for in your context?</a:t>
            </a:r>
            <a:endParaRPr lang="en-US" dirty="0"/>
          </a:p>
        </p:txBody>
      </p:sp>
    </p:spTree>
    <p:extLst>
      <p:ext uri="{BB962C8B-B14F-4D97-AF65-F5344CB8AC3E}">
        <p14:creationId xmlns:p14="http://schemas.microsoft.com/office/powerpoint/2010/main" val="2050028575"/>
      </p:ext>
    </p:extLst>
  </p:cSld>
  <p:clrMapOvr>
    <a:masterClrMapping/>
  </p:clrMapOvr>
  <p:transition xmlns:p14="http://schemas.microsoft.com/office/powerpoint/2010/main" spd="med">
    <p:zoom dir="in"/>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you call?</a:t>
            </a:r>
            <a:endParaRPr lang="en-US" dirty="0"/>
          </a:p>
        </p:txBody>
      </p:sp>
      <p:pic>
        <p:nvPicPr>
          <p:cNvPr id="4" name="Picture 3" descr="wollotuk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0523" y="2514600"/>
            <a:ext cx="3893127" cy="2438400"/>
          </a:xfrm>
          <a:prstGeom prst="rect">
            <a:avLst/>
          </a:prstGeom>
        </p:spPr>
      </p:pic>
      <p:pic>
        <p:nvPicPr>
          <p:cNvPr id="5" name="Picture 4" descr="TJ2tM-Fat2t2Psxz4clvDLHebGB8QrkQWqth4aEDIb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1701800"/>
            <a:ext cx="4191000" cy="4191000"/>
          </a:xfrm>
          <a:prstGeom prst="rect">
            <a:avLst/>
          </a:prstGeom>
        </p:spPr>
      </p:pic>
      <p:pic>
        <p:nvPicPr>
          <p:cNvPr id="6" name="Picture 5" descr="QeL4BMSf8Q-kzEggVYpUILQlwuxEONvbfcCCjbKMriY.jpg"/>
          <p:cNvPicPr>
            <a:picLocks noChangeAspect="1"/>
          </p:cNvPicPr>
          <p:nvPr/>
        </p:nvPicPr>
        <p:blipFill rotWithShape="1">
          <a:blip r:embed="rId4">
            <a:extLst>
              <a:ext uri="{28A0092B-C50C-407E-A947-70E740481C1C}">
                <a14:useLocalDpi xmlns:a14="http://schemas.microsoft.com/office/drawing/2010/main" val="0"/>
              </a:ext>
            </a:extLst>
          </a:blip>
          <a:srcRect b="33717"/>
          <a:stretch/>
        </p:blipFill>
        <p:spPr>
          <a:xfrm>
            <a:off x="1962467" y="4461210"/>
            <a:ext cx="2698433" cy="2396790"/>
          </a:xfrm>
          <a:prstGeom prst="rect">
            <a:avLst/>
          </a:prstGeom>
        </p:spPr>
      </p:pic>
    </p:spTree>
    <p:extLst>
      <p:ext uri="{BB962C8B-B14F-4D97-AF65-F5344CB8AC3E}">
        <p14:creationId xmlns:p14="http://schemas.microsoft.com/office/powerpoint/2010/main" val="3197127211"/>
      </p:ext>
    </p:extLst>
  </p:cSld>
  <p:clrMapOvr>
    <a:masterClrMapping/>
  </p:clrMapOvr>
  <p:transition xmlns:p14="http://schemas.microsoft.com/office/powerpoint/2010/main" spd="med">
    <p:zoom dir="in"/>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Example of change:</a:t>
            </a:r>
            <a:br>
              <a:rPr lang="en-US" dirty="0" smtClean="0"/>
            </a:br>
            <a:r>
              <a:rPr lang="en-US" dirty="0" smtClean="0"/>
              <a:t>Navigating </a:t>
            </a:r>
            <a:r>
              <a:rPr lang="en-US" dirty="0" smtClean="0"/>
              <a:t>new identities:</a:t>
            </a:r>
            <a:endParaRPr lang="en-US" dirty="0"/>
          </a:p>
        </p:txBody>
      </p:sp>
      <p:sp>
        <p:nvSpPr>
          <p:cNvPr id="3" name="Subtitle 2"/>
          <p:cNvSpPr>
            <a:spLocks noGrp="1"/>
          </p:cNvSpPr>
          <p:nvPr>
            <p:ph type="subTitle" idx="1"/>
          </p:nvPr>
        </p:nvSpPr>
        <p:spPr/>
        <p:txBody>
          <a:bodyPr/>
          <a:lstStyle/>
          <a:p>
            <a:r>
              <a:rPr lang="en-US" dirty="0" smtClean="0"/>
              <a:t>Indigenous teacher aides moving to </a:t>
            </a:r>
            <a:r>
              <a:rPr lang="en-US" dirty="0" err="1" smtClean="0"/>
              <a:t>preservice</a:t>
            </a:r>
            <a:r>
              <a:rPr lang="en-US" dirty="0" smtClean="0"/>
              <a:t> teacher status</a:t>
            </a:r>
          </a:p>
          <a:p>
            <a:endParaRPr lang="en-US" dirty="0" smtClean="0"/>
          </a:p>
          <a:p>
            <a:r>
              <a:rPr lang="en-US" sz="2400" dirty="0" smtClean="0"/>
              <a:t>Helen McDonald &amp; Angela </a:t>
            </a:r>
            <a:r>
              <a:rPr lang="en-US" sz="2400" dirty="0" smtClean="0"/>
              <a:t>Hill</a:t>
            </a:r>
            <a:endParaRPr lang="en-US" sz="2400" dirty="0" smtClean="0"/>
          </a:p>
        </p:txBody>
      </p:sp>
    </p:spTree>
  </p:cSld>
  <p:clrMapOvr>
    <a:masterClrMapping/>
  </p:clrMapOvr>
  <p:transition xmlns:p14="http://schemas.microsoft.com/office/powerpoint/2010/main" spd="med">
    <p:zoom dir="in"/>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ALTC Project questions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i="1" dirty="0" smtClean="0"/>
              <a:t>What combination of curriculum and pedagogic practices secures successful WIL experiences and learning outcomes?</a:t>
            </a:r>
          </a:p>
          <a:p>
            <a:pPr marL="514350" indent="-514350">
              <a:buFont typeface="+mj-lt"/>
              <a:buAutoNum type="arabicPeriod"/>
            </a:pPr>
            <a:r>
              <a:rPr lang="en-US" i="1" dirty="0" smtClean="0"/>
              <a:t>How practices are best enacted before, during and after practice‐based experiences?</a:t>
            </a:r>
          </a:p>
          <a:p>
            <a:pPr marL="514350" indent="-514350">
              <a:buFont typeface="+mj-lt"/>
              <a:buAutoNum type="arabicPeriod"/>
            </a:pPr>
            <a:r>
              <a:rPr lang="en-US" i="1" dirty="0" smtClean="0"/>
              <a:t>What particular curriculum and pedagogic practices are likely to secure knowledge required for effective professional practice?</a:t>
            </a:r>
            <a:endParaRPr lang="en-US" i="1" dirty="0"/>
          </a:p>
        </p:txBody>
      </p:sp>
    </p:spTree>
  </p:cSld>
  <p:clrMapOvr>
    <a:masterClrMapping/>
  </p:clrMapOvr>
  <p:transition xmlns:p14="http://schemas.microsoft.com/office/powerpoint/2010/main" spd="med">
    <p:zoom dir="in"/>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7332" y="2688431"/>
            <a:ext cx="5110202" cy="566738"/>
          </a:xfrm>
        </p:spPr>
        <p:txBody>
          <a:bodyPr/>
          <a:lstStyle/>
          <a:p>
            <a:r>
              <a:rPr lang="en-US" dirty="0" smtClean="0"/>
              <a:t>Acknowledgement of Country</a:t>
            </a:r>
            <a:endParaRPr lang="en-US" dirty="0"/>
          </a:p>
        </p:txBody>
      </p:sp>
      <p:sp>
        <p:nvSpPr>
          <p:cNvPr id="6" name="Text Placeholder 5"/>
          <p:cNvSpPr>
            <a:spLocks noGrp="1"/>
          </p:cNvSpPr>
          <p:nvPr>
            <p:ph type="body" sz="half" idx="2"/>
          </p:nvPr>
        </p:nvSpPr>
        <p:spPr/>
        <p:txBody>
          <a:bodyPr/>
          <a:lstStyle/>
          <a:p>
            <a:endParaRPr lang="en-US"/>
          </a:p>
        </p:txBody>
      </p:sp>
      <p:pic>
        <p:nvPicPr>
          <p:cNvPr id="7" name="Picture Placeholder 6" descr="canoe people.jpg"/>
          <p:cNvPicPr>
            <a:picLocks noGrp="1" noChangeAspect="1"/>
          </p:cNvPicPr>
          <p:nvPr>
            <p:ph type="pic" idx="1"/>
          </p:nvPr>
        </p:nvPicPr>
        <p:blipFill>
          <a:blip r:embed="rId2">
            <a:extLst>
              <a:ext uri="{28A0092B-C50C-407E-A947-70E740481C1C}">
                <a14:useLocalDpi xmlns:a14="http://schemas.microsoft.com/office/drawing/2010/main" val="0"/>
              </a:ext>
            </a:extLst>
          </a:blip>
          <a:srcRect l="12476" r="12476"/>
          <a:stretch>
            <a:fillRect/>
          </a:stretch>
        </p:blipFill>
        <p:spPr>
          <a:xfrm>
            <a:off x="4227332" y="3628946"/>
            <a:ext cx="4916667" cy="3229054"/>
          </a:xfrm>
          <a:prstGeom prst="rect">
            <a:avLst/>
          </a:prstGeom>
        </p:spPr>
      </p:pic>
      <p:pic>
        <p:nvPicPr>
          <p:cNvPr id="8" name="Picture 7" descr="IMG_029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4181"/>
            <a:ext cx="4227332" cy="5636443"/>
          </a:xfrm>
          <a:prstGeom prst="rect">
            <a:avLst/>
          </a:prstGeom>
        </p:spPr>
      </p:pic>
    </p:spTree>
    <p:extLst>
      <p:ext uri="{BB962C8B-B14F-4D97-AF65-F5344CB8AC3E}">
        <p14:creationId xmlns:p14="http://schemas.microsoft.com/office/powerpoint/2010/main" val="2923976118"/>
      </p:ext>
    </p:extLst>
  </p:cSld>
  <p:clrMapOvr>
    <a:masterClrMapping/>
  </p:clrMapOvr>
  <p:transition xmlns:p14="http://schemas.microsoft.com/office/powerpoint/2010/main" spd="med">
    <p:zoom dir="in"/>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focus</a:t>
            </a:r>
            <a:endParaRPr lang="en-US" dirty="0"/>
          </a:p>
        </p:txBody>
      </p:sp>
      <p:sp>
        <p:nvSpPr>
          <p:cNvPr id="4" name="Content Placeholder 3"/>
          <p:cNvSpPr>
            <a:spLocks noGrp="1"/>
          </p:cNvSpPr>
          <p:nvPr>
            <p:ph sz="half" idx="1"/>
          </p:nvPr>
        </p:nvSpPr>
        <p:spPr>
          <a:xfrm>
            <a:off x="457200" y="1600201"/>
            <a:ext cx="4420562" cy="4749131"/>
          </a:xfrm>
        </p:spPr>
        <p:txBody>
          <a:bodyPr/>
          <a:lstStyle/>
          <a:p>
            <a:r>
              <a:rPr lang="en-US" sz="2400" dirty="0" smtClean="0"/>
              <a:t>RATEP program:  community based</a:t>
            </a:r>
          </a:p>
          <a:p>
            <a:r>
              <a:rPr lang="en-US" sz="2400" dirty="0" smtClean="0"/>
              <a:t>Indigenous students in Bachelor of Education</a:t>
            </a:r>
          </a:p>
          <a:p>
            <a:r>
              <a:rPr lang="en-US" sz="2400" dirty="0" smtClean="0"/>
              <a:t>Year 1 of </a:t>
            </a:r>
            <a:r>
              <a:rPr lang="en-US" sz="2400" dirty="0" err="1" smtClean="0"/>
              <a:t>uni</a:t>
            </a:r>
            <a:endParaRPr lang="en-US" sz="2400" dirty="0" smtClean="0"/>
          </a:p>
          <a:p>
            <a:r>
              <a:rPr lang="en-US" sz="2400" dirty="0" smtClean="0"/>
              <a:t>All have completed a TAFE qualification - Diploma of Education (ATSI)</a:t>
            </a:r>
          </a:p>
          <a:p>
            <a:r>
              <a:rPr lang="en-US" sz="2400" dirty="0" smtClean="0"/>
              <a:t>Attend residential school </a:t>
            </a:r>
          </a:p>
          <a:p>
            <a:r>
              <a:rPr lang="en-US" sz="2400" dirty="0" smtClean="0"/>
              <a:t>Weekly Collaborate sessions</a:t>
            </a:r>
          </a:p>
          <a:p>
            <a:endParaRPr lang="en-US" dirty="0" smtClean="0"/>
          </a:p>
        </p:txBody>
      </p:sp>
      <p:sp>
        <p:nvSpPr>
          <p:cNvPr id="5" name="Content Placeholder 4"/>
          <p:cNvSpPr>
            <a:spLocks noGrp="1"/>
          </p:cNvSpPr>
          <p:nvPr>
            <p:ph sz="half" idx="2"/>
          </p:nvPr>
        </p:nvSpPr>
        <p:spPr/>
        <p:txBody>
          <a:bodyPr/>
          <a:lstStyle/>
          <a:p>
            <a:r>
              <a:rPr lang="en-US" sz="2400" dirty="0" smtClean="0"/>
              <a:t>Participate in ½ day per week placement in schools commencing week 3</a:t>
            </a:r>
          </a:p>
          <a:p>
            <a:r>
              <a:rPr lang="en-US" sz="2400" dirty="0" smtClean="0"/>
              <a:t>Builds to a two week placement later in the year</a:t>
            </a:r>
          </a:p>
          <a:p>
            <a:pPr>
              <a:buNone/>
            </a:pPr>
            <a:endParaRPr lang="en-US" sz="2400" dirty="0" smtClean="0"/>
          </a:p>
          <a:p>
            <a:endParaRPr lang="en-US" sz="2400" dirty="0"/>
          </a:p>
        </p:txBody>
      </p:sp>
    </p:spTree>
  </p:cSld>
  <p:clrMapOvr>
    <a:masterClrMapping/>
  </p:clrMapOvr>
  <p:transition xmlns:p14="http://schemas.microsoft.com/office/powerpoint/2010/main" spd="med">
    <p:zoom dir="in"/>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Why might others be interested in what we did…</a:t>
            </a:r>
            <a:endParaRPr lang="en-US" sz="3600" dirty="0"/>
          </a:p>
        </p:txBody>
      </p:sp>
      <p:sp>
        <p:nvSpPr>
          <p:cNvPr id="3" name="Content Placeholder 2"/>
          <p:cNvSpPr>
            <a:spLocks noGrp="1"/>
          </p:cNvSpPr>
          <p:nvPr>
            <p:ph idx="1"/>
          </p:nvPr>
        </p:nvSpPr>
        <p:spPr/>
        <p:txBody>
          <a:bodyPr/>
          <a:lstStyle/>
          <a:p>
            <a:r>
              <a:rPr lang="en-US" dirty="0" smtClean="0"/>
              <a:t>Need to increase successful participation of Indigenous students in higher education</a:t>
            </a:r>
          </a:p>
          <a:p>
            <a:r>
              <a:rPr lang="en-US" dirty="0" smtClean="0"/>
              <a:t>Movement between the education sectors- VET and higher education is significant and likely to increase</a:t>
            </a:r>
          </a:p>
          <a:p>
            <a:r>
              <a:rPr lang="en-US" dirty="0" smtClean="0"/>
              <a:t>Much research indicates, despite long history of </a:t>
            </a:r>
            <a:r>
              <a:rPr lang="en-US" i="1" dirty="0" smtClean="0"/>
              <a:t>placements, </a:t>
            </a:r>
            <a:r>
              <a:rPr lang="en-US" dirty="0" smtClean="0"/>
              <a:t>teacher education does not </a:t>
            </a:r>
            <a:r>
              <a:rPr lang="en-US" i="1" dirty="0" smtClean="0"/>
              <a:t>integrate </a:t>
            </a:r>
            <a:r>
              <a:rPr lang="en-US" dirty="0" smtClean="0"/>
              <a:t> the placements and university components very successfully</a:t>
            </a:r>
          </a:p>
          <a:p>
            <a:pPr>
              <a:buNone/>
            </a:pPr>
            <a:endParaRPr lang="en-US" i="1" dirty="0" smtClean="0"/>
          </a:p>
        </p:txBody>
      </p:sp>
    </p:spTree>
  </p:cSld>
  <p:clrMapOvr>
    <a:masterClrMapping/>
  </p:clrMapOvr>
  <p:transition xmlns:p14="http://schemas.microsoft.com/office/powerpoint/2010/main" spd="med">
    <p:zoom dir="in"/>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do?</a:t>
            </a:r>
            <a:endParaRPr lang="en-US" dirty="0"/>
          </a:p>
        </p:txBody>
      </p:sp>
      <p:sp>
        <p:nvSpPr>
          <p:cNvPr id="3" name="Content Placeholder 2"/>
          <p:cNvSpPr>
            <a:spLocks noGrp="1"/>
          </p:cNvSpPr>
          <p:nvPr>
            <p:ph idx="1"/>
          </p:nvPr>
        </p:nvSpPr>
        <p:spPr/>
        <p:txBody>
          <a:bodyPr/>
          <a:lstStyle/>
          <a:p>
            <a:r>
              <a:rPr lang="en-US" sz="2800" dirty="0" smtClean="0"/>
              <a:t>Made use of residential block to prepare students in different ways</a:t>
            </a:r>
          </a:p>
          <a:p>
            <a:r>
              <a:rPr lang="en-US" sz="2800" dirty="0" smtClean="0"/>
              <a:t>Conducted a survey about students’ experiences on placement and the preparation they received during the residential</a:t>
            </a:r>
          </a:p>
          <a:p>
            <a:r>
              <a:rPr lang="en-US" sz="2800" dirty="0" smtClean="0"/>
              <a:t>Followed up on students’ performance in </a:t>
            </a:r>
            <a:r>
              <a:rPr lang="en-US" sz="2800" dirty="0" smtClean="0"/>
              <a:t>subject</a:t>
            </a:r>
            <a:endParaRPr lang="en-US" sz="2800" dirty="0" smtClean="0"/>
          </a:p>
        </p:txBody>
      </p:sp>
    </p:spTree>
  </p:cSld>
  <p:clrMapOvr>
    <a:masterClrMapping/>
  </p:clrMapOvr>
  <p:transition xmlns:p14="http://schemas.microsoft.com/office/powerpoint/2010/main" spd="med">
    <p:zoom dir="in"/>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a:t>
            </a:r>
            <a:r>
              <a:rPr lang="en-US" sz="3600" dirty="0" smtClean="0"/>
              <a:t>ocus </a:t>
            </a:r>
            <a:r>
              <a:rPr lang="en-US" sz="3600" dirty="0" smtClean="0"/>
              <a:t>on pre-placement experiences</a:t>
            </a:r>
            <a:endParaRPr lang="en-US" sz="3600" dirty="0"/>
          </a:p>
        </p:txBody>
      </p:sp>
      <p:sp>
        <p:nvSpPr>
          <p:cNvPr id="3" name="Content Placeholder 2"/>
          <p:cNvSpPr>
            <a:spLocks noGrp="1"/>
          </p:cNvSpPr>
          <p:nvPr>
            <p:ph idx="1"/>
          </p:nvPr>
        </p:nvSpPr>
        <p:spPr/>
        <p:txBody>
          <a:bodyPr/>
          <a:lstStyle/>
          <a:p>
            <a:r>
              <a:rPr lang="en-US" i="1" dirty="0" smtClean="0"/>
              <a:t>We designed activities in recognition that</a:t>
            </a:r>
          </a:p>
          <a:p>
            <a:pPr lvl="1"/>
            <a:r>
              <a:rPr lang="en-US" i="1" dirty="0" smtClean="0"/>
              <a:t>“Smooth transition to practice – most likely </a:t>
            </a:r>
            <a:r>
              <a:rPr lang="en-US" i="1" dirty="0" err="1" smtClean="0"/>
              <a:t>realised</a:t>
            </a:r>
            <a:r>
              <a:rPr lang="en-US" i="1" dirty="0" smtClean="0"/>
              <a:t> by graduates who are informed, prepared both canonically and </a:t>
            </a:r>
            <a:r>
              <a:rPr lang="en-US" i="1" dirty="0" err="1" smtClean="0"/>
              <a:t>situationally</a:t>
            </a:r>
            <a:r>
              <a:rPr lang="en-US" i="1" dirty="0" smtClean="0"/>
              <a:t>, and </a:t>
            </a:r>
            <a:r>
              <a:rPr lang="en-US" b="1" i="1" dirty="0" smtClean="0"/>
              <a:t>exercise personal agency and critical insights”</a:t>
            </a:r>
          </a:p>
          <a:p>
            <a:pPr lvl="1">
              <a:buNone/>
            </a:pPr>
            <a:r>
              <a:rPr lang="en-US" b="1" i="1" dirty="0" smtClean="0"/>
              <a:t>												</a:t>
            </a:r>
            <a:r>
              <a:rPr lang="en-US" i="1" dirty="0" smtClean="0"/>
              <a:t>(</a:t>
            </a:r>
            <a:r>
              <a:rPr lang="en-US" i="1" dirty="0" err="1" smtClean="0"/>
              <a:t>Billett</a:t>
            </a:r>
            <a:r>
              <a:rPr lang="en-US" i="1" dirty="0" smtClean="0"/>
              <a:t>, 2009)</a:t>
            </a:r>
            <a:endParaRPr lang="en-US" i="1" dirty="0"/>
          </a:p>
        </p:txBody>
      </p:sp>
    </p:spTree>
  </p:cSld>
  <p:clrMapOvr>
    <a:masterClrMapping/>
  </p:clrMapOvr>
  <p:transition xmlns:p14="http://schemas.microsoft.com/office/powerpoint/2010/main" spd="med">
    <p:zoom dir="in"/>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Pre- placement activities</a:t>
            </a:r>
            <a:endParaRPr lang="en-US" sz="3200" dirty="0"/>
          </a:p>
        </p:txBody>
      </p:sp>
      <p:sp>
        <p:nvSpPr>
          <p:cNvPr id="5" name="Content Placeholder 4"/>
          <p:cNvSpPr>
            <a:spLocks noGrp="1"/>
          </p:cNvSpPr>
          <p:nvPr>
            <p:ph sz="half" idx="1"/>
          </p:nvPr>
        </p:nvSpPr>
        <p:spPr>
          <a:xfrm>
            <a:off x="457200" y="1417320"/>
            <a:ext cx="4038600" cy="4525963"/>
          </a:xfrm>
        </p:spPr>
        <p:txBody>
          <a:bodyPr/>
          <a:lstStyle/>
          <a:p>
            <a:pPr>
              <a:buNone/>
            </a:pPr>
            <a:r>
              <a:rPr lang="en-US" b="1" dirty="0" smtClean="0"/>
              <a:t>Previous</a:t>
            </a:r>
          </a:p>
          <a:p>
            <a:r>
              <a:rPr lang="en-US" dirty="0" smtClean="0"/>
              <a:t>Focus on technical aspects of placement</a:t>
            </a:r>
          </a:p>
          <a:p>
            <a:pPr lvl="1"/>
            <a:r>
              <a:rPr lang="en-US" dirty="0" smtClean="0"/>
              <a:t>When</a:t>
            </a:r>
          </a:p>
          <a:p>
            <a:pPr lvl="1"/>
            <a:r>
              <a:rPr lang="en-US" dirty="0" smtClean="0"/>
              <a:t>Where</a:t>
            </a:r>
          </a:p>
          <a:p>
            <a:pPr lvl="1"/>
            <a:r>
              <a:rPr lang="en-US" dirty="0" smtClean="0"/>
              <a:t>With whom</a:t>
            </a:r>
          </a:p>
          <a:p>
            <a:pPr lvl="1"/>
            <a:r>
              <a:rPr lang="en-US" dirty="0" smtClean="0"/>
              <a:t>How to behave</a:t>
            </a:r>
          </a:p>
          <a:p>
            <a:pPr lvl="1"/>
            <a:r>
              <a:rPr lang="en-US" dirty="0" smtClean="0"/>
              <a:t>Rules</a:t>
            </a:r>
          </a:p>
          <a:p>
            <a:pPr lvl="1"/>
            <a:r>
              <a:rPr lang="en-US" dirty="0" smtClean="0"/>
              <a:t>Safety</a:t>
            </a:r>
          </a:p>
          <a:p>
            <a:pPr lvl="1"/>
            <a:r>
              <a:rPr lang="en-US" dirty="0" smtClean="0"/>
              <a:t>Reporting</a:t>
            </a:r>
          </a:p>
          <a:p>
            <a:pPr lvl="1"/>
            <a:r>
              <a:rPr lang="en-US" dirty="0" smtClean="0"/>
              <a:t>Compliance etc</a:t>
            </a:r>
            <a:endParaRPr lang="en-US" dirty="0"/>
          </a:p>
        </p:txBody>
      </p:sp>
      <p:sp>
        <p:nvSpPr>
          <p:cNvPr id="6" name="Content Placeholder 5"/>
          <p:cNvSpPr>
            <a:spLocks noGrp="1"/>
          </p:cNvSpPr>
          <p:nvPr>
            <p:ph sz="half" idx="2"/>
          </p:nvPr>
        </p:nvSpPr>
        <p:spPr>
          <a:xfrm>
            <a:off x="4648200" y="1417320"/>
            <a:ext cx="4038600" cy="4525963"/>
          </a:xfrm>
        </p:spPr>
        <p:txBody>
          <a:bodyPr/>
          <a:lstStyle/>
          <a:p>
            <a:pPr>
              <a:buNone/>
            </a:pPr>
            <a:r>
              <a:rPr lang="en-US" b="1" dirty="0" smtClean="0"/>
              <a:t>Our trial</a:t>
            </a:r>
          </a:p>
          <a:p>
            <a:r>
              <a:rPr lang="en-US" sz="2400" dirty="0" smtClean="0"/>
              <a:t>Shift to activities that considered</a:t>
            </a:r>
            <a:endParaRPr lang="en-US" sz="2000" dirty="0" smtClean="0"/>
          </a:p>
          <a:p>
            <a:pPr lvl="1"/>
            <a:r>
              <a:rPr lang="en-US" sz="2000" dirty="0" smtClean="0"/>
              <a:t>Nature of learners: Indigenous, employed, community based, </a:t>
            </a:r>
          </a:p>
          <a:p>
            <a:pPr lvl="1"/>
            <a:r>
              <a:rPr lang="en-US" sz="2000" dirty="0" smtClean="0"/>
              <a:t>Critical engagement with students’ historical positioning in community </a:t>
            </a:r>
          </a:p>
          <a:p>
            <a:pPr lvl="1"/>
            <a:r>
              <a:rPr lang="en-US" sz="2000" dirty="0" smtClean="0"/>
              <a:t>Shift from teacher aide – to </a:t>
            </a:r>
            <a:r>
              <a:rPr lang="en-US" sz="2000" dirty="0" err="1" smtClean="0"/>
              <a:t>preservice</a:t>
            </a:r>
            <a:r>
              <a:rPr lang="en-US" sz="2000" dirty="0" smtClean="0"/>
              <a:t> teacher</a:t>
            </a:r>
          </a:p>
          <a:p>
            <a:pPr lvl="1"/>
            <a:r>
              <a:rPr lang="en-US" sz="2000" dirty="0" smtClean="0"/>
              <a:t>+ Technical requirements</a:t>
            </a:r>
          </a:p>
          <a:p>
            <a:pPr lvl="1"/>
            <a:endParaRPr lang="en-US" dirty="0" smtClean="0"/>
          </a:p>
          <a:p>
            <a:pPr lvl="1"/>
            <a:endParaRPr lang="en-US" dirty="0"/>
          </a:p>
        </p:txBody>
      </p:sp>
    </p:spTree>
  </p:cSld>
  <p:clrMapOvr>
    <a:masterClrMapping/>
  </p:clrMapOvr>
  <p:transition xmlns:p14="http://schemas.microsoft.com/office/powerpoint/2010/main" spd="med">
    <p:zoom dir="in"/>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Revised pre-placement activities (pedagogy)</a:t>
            </a:r>
            <a:endParaRPr lang="en-US" sz="3200" dirty="0"/>
          </a:p>
        </p:txBody>
      </p:sp>
      <p:sp>
        <p:nvSpPr>
          <p:cNvPr id="3" name="Content Placeholder 2"/>
          <p:cNvSpPr>
            <a:spLocks noGrp="1"/>
          </p:cNvSpPr>
          <p:nvPr>
            <p:ph sz="half" idx="1"/>
          </p:nvPr>
        </p:nvSpPr>
        <p:spPr/>
        <p:txBody>
          <a:bodyPr/>
          <a:lstStyle/>
          <a:p>
            <a:pPr>
              <a:buNone/>
            </a:pPr>
            <a:r>
              <a:rPr lang="en-US" sz="2400" b="1" dirty="0" smtClean="0"/>
              <a:t>Reflecting on historical positioning</a:t>
            </a:r>
          </a:p>
          <a:p>
            <a:r>
              <a:rPr lang="en-US" sz="2000" dirty="0" smtClean="0"/>
              <a:t>Group picture of experience of education in community: who were teachers, community relationships, levels of education, education facilities in community</a:t>
            </a:r>
          </a:p>
          <a:p>
            <a:r>
              <a:rPr lang="en-US" sz="2000" dirty="0" smtClean="0"/>
              <a:t>Review of extract of research report:  the importance of Indigenous teachers in Indigenous communities</a:t>
            </a:r>
          </a:p>
          <a:p>
            <a:endParaRPr lang="en-US" sz="2000" dirty="0" smtClean="0"/>
          </a:p>
          <a:p>
            <a:endParaRPr lang="en-US" sz="2000" dirty="0" smtClean="0"/>
          </a:p>
          <a:p>
            <a:endParaRPr lang="en-US" sz="2000" dirty="0" smtClean="0"/>
          </a:p>
          <a:p>
            <a:pPr>
              <a:buNone/>
            </a:pPr>
            <a:endParaRPr lang="en-US" dirty="0" smtClean="0"/>
          </a:p>
          <a:p>
            <a:pPr lvl="1"/>
            <a:endParaRPr lang="en-US" dirty="0"/>
          </a:p>
        </p:txBody>
      </p:sp>
      <p:sp>
        <p:nvSpPr>
          <p:cNvPr id="4" name="Content Placeholder 3"/>
          <p:cNvSpPr>
            <a:spLocks noGrp="1"/>
          </p:cNvSpPr>
          <p:nvPr>
            <p:ph sz="half" idx="2"/>
          </p:nvPr>
        </p:nvSpPr>
        <p:spPr>
          <a:xfrm>
            <a:off x="4648200" y="1417320"/>
            <a:ext cx="4038600" cy="4525963"/>
          </a:xfrm>
        </p:spPr>
        <p:txBody>
          <a:bodyPr/>
          <a:lstStyle/>
          <a:p>
            <a:pPr>
              <a:buNone/>
            </a:pPr>
            <a:r>
              <a:rPr lang="en-US" sz="2000" b="1" dirty="0" smtClean="0"/>
              <a:t>Transition to </a:t>
            </a:r>
            <a:r>
              <a:rPr lang="en-US" sz="2000" b="1" dirty="0" err="1" smtClean="0"/>
              <a:t>preservice</a:t>
            </a:r>
            <a:r>
              <a:rPr lang="en-US" sz="2000" b="1" dirty="0" smtClean="0"/>
              <a:t> teacher</a:t>
            </a:r>
          </a:p>
          <a:p>
            <a:r>
              <a:rPr lang="en-US" sz="2000" dirty="0" smtClean="0"/>
              <a:t>Extent continuum</a:t>
            </a:r>
          </a:p>
          <a:p>
            <a:pPr lvl="1"/>
            <a:r>
              <a:rPr lang="en-US" sz="2000" dirty="0" smtClean="0"/>
              <a:t>To what extent will undertaking placement as a </a:t>
            </a:r>
            <a:r>
              <a:rPr lang="en-US" sz="2000" dirty="0" err="1" smtClean="0"/>
              <a:t>preservice</a:t>
            </a:r>
            <a:r>
              <a:rPr lang="en-US" sz="2000" dirty="0" smtClean="0"/>
              <a:t> teacher be the same or different to working as a teacher aide?</a:t>
            </a:r>
          </a:p>
          <a:p>
            <a:r>
              <a:rPr lang="en-US" sz="2000" dirty="0" smtClean="0"/>
              <a:t>Compare and contrast QCT professional standards</a:t>
            </a:r>
          </a:p>
          <a:p>
            <a:pPr lvl="1"/>
            <a:r>
              <a:rPr lang="en-US" sz="2000" dirty="0" smtClean="0"/>
              <a:t>Highlighter pen using </a:t>
            </a:r>
            <a:r>
              <a:rPr lang="en-US" sz="2000" dirty="0" err="1" smtClean="0"/>
              <a:t>colours</a:t>
            </a:r>
            <a:r>
              <a:rPr lang="en-US" sz="2000" dirty="0" smtClean="0"/>
              <a:t> to mark up what was similar and different</a:t>
            </a:r>
          </a:p>
          <a:p>
            <a:r>
              <a:rPr lang="en-US" sz="2200" dirty="0" smtClean="0"/>
              <a:t>Review of job descriptions: teacher aides and teachers</a:t>
            </a:r>
          </a:p>
          <a:p>
            <a:endParaRPr lang="en-US" dirty="0"/>
          </a:p>
        </p:txBody>
      </p:sp>
      <p:sp>
        <p:nvSpPr>
          <p:cNvPr id="6" name="TextBox 5"/>
          <p:cNvSpPr txBox="1"/>
          <p:nvPr/>
        </p:nvSpPr>
        <p:spPr>
          <a:xfrm>
            <a:off x="2063668" y="6126164"/>
            <a:ext cx="5729205" cy="461665"/>
          </a:xfrm>
          <a:prstGeom prst="rect">
            <a:avLst/>
          </a:prstGeom>
          <a:noFill/>
        </p:spPr>
        <p:txBody>
          <a:bodyPr wrap="square" rtlCol="0">
            <a:spAutoFit/>
          </a:bodyPr>
          <a:lstStyle/>
          <a:p>
            <a:r>
              <a:rPr lang="en-US" sz="2400" b="1" dirty="0" smtClean="0"/>
              <a:t>Prepare an action plan for placement</a:t>
            </a:r>
            <a:endParaRPr lang="en-US" sz="2400" b="1" dirty="0"/>
          </a:p>
        </p:txBody>
      </p:sp>
    </p:spTree>
  </p:cSld>
  <p:clrMapOvr>
    <a:masterClrMapping/>
  </p:clrMapOvr>
  <p:transition xmlns:p14="http://schemas.microsoft.com/office/powerpoint/2010/main" spd="med">
    <p:zoom dir="in"/>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Our aims with these activities</a:t>
            </a:r>
            <a:endParaRPr lang="en-US" sz="4000" dirty="0"/>
          </a:p>
        </p:txBody>
      </p:sp>
      <p:sp>
        <p:nvSpPr>
          <p:cNvPr id="5" name="Content Placeholder 4"/>
          <p:cNvSpPr>
            <a:spLocks noGrp="1"/>
          </p:cNvSpPr>
          <p:nvPr>
            <p:ph idx="1"/>
          </p:nvPr>
        </p:nvSpPr>
        <p:spPr/>
        <p:txBody>
          <a:bodyPr/>
          <a:lstStyle/>
          <a:p>
            <a:r>
              <a:rPr lang="en-US" dirty="0" smtClean="0"/>
              <a:t>Provide a reflection tool to engage with the historical experiences of Indigenous workers in community schools and issues of identity as a professional</a:t>
            </a:r>
          </a:p>
          <a:p>
            <a:r>
              <a:rPr lang="en-US" dirty="0" smtClean="0"/>
              <a:t>Ease and improve the transition to </a:t>
            </a:r>
            <a:r>
              <a:rPr lang="en-US" dirty="0" err="1" smtClean="0"/>
              <a:t>preservice</a:t>
            </a:r>
            <a:r>
              <a:rPr lang="en-US" dirty="0" smtClean="0"/>
              <a:t> teacher status</a:t>
            </a:r>
            <a:endParaRPr lang="en-US" dirty="0"/>
          </a:p>
        </p:txBody>
      </p:sp>
    </p:spTree>
  </p:cSld>
  <p:clrMapOvr>
    <a:masterClrMapping/>
  </p:clrMapOvr>
  <p:transition xmlns:p14="http://schemas.microsoft.com/office/powerpoint/2010/main" spd="med">
    <p:zoom dir="in"/>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585249" cy="1143000"/>
          </a:xfrm>
        </p:spPr>
        <p:txBody>
          <a:bodyPr/>
          <a:lstStyle/>
          <a:p>
            <a:r>
              <a:rPr lang="en-AU" sz="2800" dirty="0" smtClean="0"/>
              <a:t>The tasks we set to support </a:t>
            </a:r>
            <a:r>
              <a:rPr lang="en-AU" sz="2800" b="1" dirty="0" smtClean="0"/>
              <a:t>reflection on their Indigenous worker status within the school </a:t>
            </a:r>
            <a:r>
              <a:rPr lang="en-AU" dirty="0" smtClean="0"/>
              <a:t/>
            </a:r>
            <a:br>
              <a:rPr lang="en-AU" dirty="0" smtClean="0"/>
            </a:br>
            <a:endParaRPr lang="en-US" dirty="0"/>
          </a:p>
        </p:txBody>
      </p:sp>
      <p:sp>
        <p:nvSpPr>
          <p:cNvPr id="3" name="Content Placeholder 2"/>
          <p:cNvSpPr>
            <a:spLocks noGrp="1"/>
          </p:cNvSpPr>
          <p:nvPr>
            <p:ph idx="1"/>
          </p:nvPr>
        </p:nvSpPr>
        <p:spPr>
          <a:xfrm>
            <a:off x="457200" y="1399739"/>
            <a:ext cx="8418017" cy="4726741"/>
          </a:xfrm>
        </p:spPr>
        <p:txBody>
          <a:bodyPr/>
          <a:lstStyle/>
          <a:p>
            <a:pPr lvl="0">
              <a:buNone/>
            </a:pPr>
            <a:r>
              <a:rPr lang="en-AU" sz="2400" b="1" dirty="0" smtClean="0"/>
              <a:t>Suggested to us: </a:t>
            </a:r>
          </a:p>
          <a:p>
            <a:r>
              <a:rPr lang="en-AU" sz="2400" dirty="0" smtClean="0"/>
              <a:t>that students had previously only minimally engaged with their historical positioning as Indigenous people within the school setting, and as teacher aides with significant community links.  </a:t>
            </a:r>
          </a:p>
          <a:p>
            <a:pPr lvl="0"/>
            <a:r>
              <a:rPr lang="en-AU" sz="2400" dirty="0"/>
              <a:t>p</a:t>
            </a:r>
            <a:r>
              <a:rPr lang="en-AU" sz="2400" dirty="0" smtClean="0"/>
              <a:t>rovided </a:t>
            </a:r>
            <a:r>
              <a:rPr lang="en-AU" sz="2400" dirty="0" smtClean="0"/>
              <a:t>a </a:t>
            </a:r>
            <a:r>
              <a:rPr lang="en-AU" sz="2400" dirty="0" smtClean="0"/>
              <a:t>catalyst for some students to consider their historical positioning</a:t>
            </a:r>
          </a:p>
          <a:p>
            <a:endParaRPr lang="en-US" dirty="0"/>
          </a:p>
        </p:txBody>
      </p:sp>
    </p:spTree>
  </p:cSld>
  <p:clrMapOvr>
    <a:masterClrMapping/>
  </p:clrMapOvr>
  <p:transition xmlns:p14="http://schemas.microsoft.com/office/powerpoint/2010/main" spd="med">
    <p:zoom dir="in"/>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00" y="274320"/>
            <a:ext cx="6766800" cy="1143000"/>
          </a:xfrm>
          <a:solidFill>
            <a:schemeClr val="bg1"/>
          </a:solidFill>
        </p:spPr>
        <p:txBody>
          <a:bodyPr/>
          <a:lstStyle/>
          <a:p>
            <a:r>
              <a:rPr lang="en-AU" sz="2800" dirty="0" smtClean="0"/>
              <a:t>The tasks we set to prepare students in thinking </a:t>
            </a:r>
            <a:r>
              <a:rPr lang="en-AU" sz="2800" b="1" dirty="0" smtClean="0"/>
              <a:t>through the transition from </a:t>
            </a:r>
            <a:r>
              <a:rPr lang="en-AU" sz="2800" b="1" dirty="0" err="1" smtClean="0"/>
              <a:t>para</a:t>
            </a:r>
            <a:r>
              <a:rPr lang="en-AU" sz="2800" b="1" dirty="0" smtClean="0"/>
              <a:t>- professional to </a:t>
            </a:r>
            <a:r>
              <a:rPr lang="en-AU" sz="2800" b="1" dirty="0" err="1" smtClean="0"/>
              <a:t>preservice</a:t>
            </a:r>
            <a:r>
              <a:rPr lang="en-AU" sz="2800" b="1" dirty="0" smtClean="0"/>
              <a:t> teacher </a:t>
            </a:r>
            <a:endParaRPr lang="en-US" sz="2800" dirty="0"/>
          </a:p>
        </p:txBody>
      </p:sp>
      <p:sp>
        <p:nvSpPr>
          <p:cNvPr id="3" name="Content Placeholder 2"/>
          <p:cNvSpPr>
            <a:spLocks noGrp="1"/>
          </p:cNvSpPr>
          <p:nvPr>
            <p:ph idx="1"/>
          </p:nvPr>
        </p:nvSpPr>
        <p:spPr/>
        <p:txBody>
          <a:bodyPr/>
          <a:lstStyle/>
          <a:p>
            <a:pPr>
              <a:buNone/>
            </a:pPr>
            <a:r>
              <a:rPr lang="en-AU" b="1" dirty="0" smtClean="0"/>
              <a:t>Suggested to us that:</a:t>
            </a:r>
          </a:p>
          <a:p>
            <a:pPr lvl="0"/>
            <a:r>
              <a:rPr lang="en-AU" sz="2800" dirty="0" smtClean="0"/>
              <a:t>Explicit teaching focus on this area-</a:t>
            </a:r>
            <a:r>
              <a:rPr lang="en-AU" sz="2800" dirty="0" err="1" smtClean="0"/>
              <a:t>eg</a:t>
            </a:r>
            <a:r>
              <a:rPr lang="en-AU" sz="2800" dirty="0" smtClean="0"/>
              <a:t> examination of job descriptions and professional standards- promoted considerable reflection on the identity shift required</a:t>
            </a:r>
          </a:p>
          <a:p>
            <a:r>
              <a:rPr lang="en-AU" sz="2800" dirty="0" smtClean="0"/>
              <a:t>Initial activity (extent continuum) provided evidence that students had little notion of the identity shift required.  This contrasted with the highlighter pen activity where students were clearly able to map the differences (with some surprise) .</a:t>
            </a:r>
            <a:endParaRPr lang="en-US" sz="2800" dirty="0"/>
          </a:p>
        </p:txBody>
      </p:sp>
    </p:spTree>
  </p:cSld>
  <p:clrMapOvr>
    <a:masterClrMapping/>
  </p:clrMapOvr>
  <p:transition xmlns:p14="http://schemas.microsoft.com/office/powerpoint/2010/main" spd="med">
    <p:zoom dir="in"/>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task we set to for students to develop their own action plans</a:t>
            </a:r>
            <a:endParaRPr lang="en-US" sz="3600" dirty="0"/>
          </a:p>
        </p:txBody>
      </p:sp>
      <p:sp>
        <p:nvSpPr>
          <p:cNvPr id="3" name="Content Placeholder 2"/>
          <p:cNvSpPr>
            <a:spLocks noGrp="1"/>
          </p:cNvSpPr>
          <p:nvPr>
            <p:ph idx="1"/>
          </p:nvPr>
        </p:nvSpPr>
        <p:spPr/>
        <p:txBody>
          <a:bodyPr/>
          <a:lstStyle/>
          <a:p>
            <a:pPr marL="0" indent="0">
              <a:buNone/>
            </a:pPr>
            <a:r>
              <a:rPr lang="en-AU" b="1" dirty="0"/>
              <a:t>Suggested to us that</a:t>
            </a:r>
            <a:r>
              <a:rPr lang="en-AU" b="1" dirty="0" smtClean="0"/>
              <a:t>:</a:t>
            </a:r>
            <a:endParaRPr lang="en-US" dirty="0" smtClean="0"/>
          </a:p>
          <a:p>
            <a:r>
              <a:rPr lang="en-US" dirty="0" smtClean="0"/>
              <a:t>This provided opportunities for students to identify technical requirements of professional experience within the context of greater understanding of the work of a professional.</a:t>
            </a:r>
          </a:p>
          <a:p>
            <a:r>
              <a:rPr lang="en-US" dirty="0" smtClean="0"/>
              <a:t>Would this be a better way to prepare all students?</a:t>
            </a:r>
            <a:endParaRPr lang="en-US" dirty="0"/>
          </a:p>
        </p:txBody>
      </p:sp>
    </p:spTree>
    <p:extLst>
      <p:ext uri="{BB962C8B-B14F-4D97-AF65-F5344CB8AC3E}">
        <p14:creationId xmlns:p14="http://schemas.microsoft.com/office/powerpoint/2010/main" val="492633513"/>
      </p:ext>
    </p:extLst>
  </p:cSld>
  <p:clrMapOvr>
    <a:masterClrMapping/>
  </p:clrMapOvr>
  <p:transition xmlns:p14="http://schemas.microsoft.com/office/powerpoint/2010/main" spd="med">
    <p:zoom dir="in"/>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plan for today</a:t>
            </a:r>
            <a:endParaRPr lang="en-US" dirty="0"/>
          </a:p>
        </p:txBody>
      </p:sp>
      <p:sp>
        <p:nvSpPr>
          <p:cNvPr id="6" name="Content Placeholder 5"/>
          <p:cNvSpPr>
            <a:spLocks noGrp="1"/>
          </p:cNvSpPr>
          <p:nvPr>
            <p:ph idx="1"/>
          </p:nvPr>
        </p:nvSpPr>
        <p:spPr/>
        <p:txBody>
          <a:bodyPr/>
          <a:lstStyle/>
          <a:p>
            <a:r>
              <a:rPr lang="en-US" dirty="0" smtClean="0"/>
              <a:t>Introduction: a bit of </a:t>
            </a:r>
            <a:r>
              <a:rPr lang="en-US" dirty="0" smtClean="0"/>
              <a:t>context</a:t>
            </a:r>
            <a:endParaRPr lang="en-US" dirty="0" smtClean="0"/>
          </a:p>
          <a:p>
            <a:r>
              <a:rPr lang="en-US" dirty="0" smtClean="0"/>
              <a:t>Aboriginal and Torres Strait Islander students </a:t>
            </a:r>
            <a:r>
              <a:rPr lang="en-US" dirty="0" smtClean="0"/>
              <a:t>in the academy? </a:t>
            </a:r>
            <a:r>
              <a:rPr lang="en-US" dirty="0" smtClean="0"/>
              <a:t>Who are they?</a:t>
            </a:r>
            <a:endParaRPr lang="en-US" dirty="0" smtClean="0"/>
          </a:p>
          <a:p>
            <a:r>
              <a:rPr lang="en-US" dirty="0" smtClean="0"/>
              <a:t>Implications for you</a:t>
            </a:r>
          </a:p>
          <a:p>
            <a:r>
              <a:rPr lang="en-US" dirty="0" smtClean="0"/>
              <a:t>Sample WIL research study</a:t>
            </a:r>
            <a:endParaRPr lang="en-US" dirty="0"/>
          </a:p>
          <a:p>
            <a:r>
              <a:rPr lang="en-US" dirty="0" smtClean="0"/>
              <a:t>Non-Indigenous students and Aboriginal and Torres Strait Islander placement contexts</a:t>
            </a:r>
          </a:p>
          <a:p>
            <a:r>
              <a:rPr lang="en-US" dirty="0" smtClean="0"/>
              <a:t>Implications for you</a:t>
            </a:r>
            <a:endParaRPr lang="en-US" dirty="0"/>
          </a:p>
        </p:txBody>
      </p:sp>
    </p:spTree>
    <p:extLst>
      <p:ext uri="{BB962C8B-B14F-4D97-AF65-F5344CB8AC3E}">
        <p14:creationId xmlns:p14="http://schemas.microsoft.com/office/powerpoint/2010/main" val="428951777"/>
      </p:ext>
    </p:extLst>
  </p:cSld>
  <p:clrMapOvr>
    <a:masterClrMapping/>
  </p:clrMapOvr>
  <p:transition xmlns:p14="http://schemas.microsoft.com/office/powerpoint/2010/main" spd="med">
    <p:zoom dir="in"/>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3660"/>
            <a:ext cx="8229600" cy="4526280"/>
          </a:xfrm>
        </p:spPr>
        <p:txBody>
          <a:bodyPr/>
          <a:lstStyle/>
          <a:p>
            <a:r>
              <a:rPr lang="en-AU" sz="2800" dirty="0" smtClean="0"/>
              <a:t>The extent to which the repositioning is required for minority groups appears to have been ignored</a:t>
            </a:r>
          </a:p>
          <a:p>
            <a:r>
              <a:rPr lang="en-AU" sz="2800" dirty="0" smtClean="0"/>
              <a:t>Transitions such as teacher aide to teacher require significant re-conceptualisation</a:t>
            </a:r>
          </a:p>
          <a:p>
            <a:r>
              <a:rPr lang="en-AU" sz="2800" dirty="0" smtClean="0"/>
              <a:t>Ideally a focussed activity to support the supervisor/workplace  in reframing their positioning/perception of the Indigenous worker  is required</a:t>
            </a:r>
            <a:endParaRPr lang="en-US" sz="2800" dirty="0"/>
          </a:p>
        </p:txBody>
      </p:sp>
      <p:sp>
        <p:nvSpPr>
          <p:cNvPr id="4" name="Title 3"/>
          <p:cNvSpPr>
            <a:spLocks noGrp="1"/>
          </p:cNvSpPr>
          <p:nvPr>
            <p:ph type="title"/>
          </p:nvPr>
        </p:nvSpPr>
        <p:spPr/>
        <p:txBody>
          <a:bodyPr/>
          <a:lstStyle/>
          <a:p>
            <a:r>
              <a:rPr lang="en-US" dirty="0" smtClean="0"/>
              <a:t>Conclusions </a:t>
            </a:r>
            <a:endParaRPr lang="en-US" dirty="0"/>
          </a:p>
        </p:txBody>
      </p:sp>
    </p:spTree>
  </p:cSld>
  <p:clrMapOvr>
    <a:masterClrMapping/>
  </p:clrMapOvr>
  <p:transition xmlns:p14="http://schemas.microsoft.com/office/powerpoint/2010/main" spd="med">
    <p:zoom dir="in"/>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i="1" dirty="0" smtClean="0"/>
              <a:t>“exercise personal agency and critical insights” to succeed in their </a:t>
            </a:r>
            <a:r>
              <a:rPr lang="en-US" i="1" dirty="0" smtClean="0"/>
              <a:t>degree.</a:t>
            </a:r>
            <a:endParaRPr lang="en-US" dirty="0"/>
          </a:p>
        </p:txBody>
      </p:sp>
      <p:sp>
        <p:nvSpPr>
          <p:cNvPr id="4" name="Title 3"/>
          <p:cNvSpPr>
            <a:spLocks noGrp="1"/>
          </p:cNvSpPr>
          <p:nvPr>
            <p:ph type="title"/>
          </p:nvPr>
        </p:nvSpPr>
        <p:spPr/>
        <p:txBody>
          <a:bodyPr/>
          <a:lstStyle/>
          <a:p>
            <a:r>
              <a:rPr lang="en-US" dirty="0" smtClean="0"/>
              <a:t>Remember</a:t>
            </a:r>
            <a:endParaRPr lang="en-US" dirty="0"/>
          </a:p>
        </p:txBody>
      </p:sp>
    </p:spTree>
  </p:cSld>
  <p:clrMapOvr>
    <a:masterClrMapping/>
  </p:clrMapOvr>
  <p:transition xmlns:p14="http://schemas.microsoft.com/office/powerpoint/2010/main" spd="med">
    <p:zoom dir="in"/>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Non-Indigenous students in Indigenous community contexts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68931044"/>
      </p:ext>
    </p:extLst>
  </p:cSld>
  <p:clrMapOvr>
    <a:masterClrMapping/>
  </p:clrMapOvr>
  <p:transition xmlns:p14="http://schemas.microsoft.com/office/powerpoint/2010/main" spd="med">
    <p:zoom dir="in"/>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are your policies and challenges?</a:t>
            </a:r>
            <a:endParaRPr lang="en-US" dirty="0"/>
          </a:p>
        </p:txBody>
      </p:sp>
      <p:sp>
        <p:nvSpPr>
          <p:cNvPr id="4" name="Subtitle 3"/>
          <p:cNvSpPr>
            <a:spLocks noGrp="1"/>
          </p:cNvSpPr>
          <p:nvPr>
            <p:ph type="subTitle" idx="1"/>
          </p:nvPr>
        </p:nvSpPr>
        <p:spPr/>
        <p:txBody>
          <a:bodyPr/>
          <a:lstStyle/>
          <a:p>
            <a:r>
              <a:rPr lang="en-US" dirty="0" smtClean="0"/>
              <a:t>Group discussion</a:t>
            </a:r>
            <a:endParaRPr lang="en-US" dirty="0"/>
          </a:p>
        </p:txBody>
      </p:sp>
    </p:spTree>
    <p:extLst>
      <p:ext uri="{BB962C8B-B14F-4D97-AF65-F5344CB8AC3E}">
        <p14:creationId xmlns:p14="http://schemas.microsoft.com/office/powerpoint/2010/main" val="1412924369"/>
      </p:ext>
    </p:extLst>
  </p:cSld>
  <p:clrMapOvr>
    <a:masterClrMapping/>
  </p:clrMapOvr>
  <p:transition xmlns:p14="http://schemas.microsoft.com/office/powerpoint/2010/main" spd="med">
    <p:zoom dir="in"/>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Indigenous community contexts</a:t>
            </a:r>
            <a:endParaRPr lang="en-US" dirty="0"/>
          </a:p>
        </p:txBody>
      </p:sp>
      <p:sp>
        <p:nvSpPr>
          <p:cNvPr id="3" name="Content Placeholder 2"/>
          <p:cNvSpPr>
            <a:spLocks noGrp="1"/>
          </p:cNvSpPr>
          <p:nvPr>
            <p:ph idx="1"/>
          </p:nvPr>
        </p:nvSpPr>
        <p:spPr/>
        <p:txBody>
          <a:bodyPr/>
          <a:lstStyle/>
          <a:p>
            <a:r>
              <a:rPr lang="en-US" dirty="0" smtClean="0"/>
              <a:t>Historical factors – “white” professionals, Aboriginal and Torres Strait Islander helpers</a:t>
            </a:r>
          </a:p>
          <a:p>
            <a:r>
              <a:rPr lang="en-US" dirty="0" smtClean="0"/>
              <a:t>High turnover of non-Indigenous staff</a:t>
            </a:r>
          </a:p>
          <a:p>
            <a:r>
              <a:rPr lang="en-US" dirty="0" smtClean="0"/>
              <a:t>Limited accommodation</a:t>
            </a:r>
          </a:p>
          <a:p>
            <a:r>
              <a:rPr lang="en-US" dirty="0" smtClean="0"/>
              <a:t>Often sites of obvious social problems and sometimes deficit discourses</a:t>
            </a:r>
          </a:p>
          <a:p>
            <a:r>
              <a:rPr lang="en-US" dirty="0" smtClean="0"/>
              <a:t>Community languages</a:t>
            </a:r>
            <a:endParaRPr lang="en-US" dirty="0"/>
          </a:p>
        </p:txBody>
      </p:sp>
    </p:spTree>
    <p:extLst>
      <p:ext uri="{BB962C8B-B14F-4D97-AF65-F5344CB8AC3E}">
        <p14:creationId xmlns:p14="http://schemas.microsoft.com/office/powerpoint/2010/main" val="2031680010"/>
      </p:ext>
    </p:extLst>
  </p:cSld>
  <p:clrMapOvr>
    <a:masterClrMapping/>
  </p:clrMapOvr>
  <p:transition xmlns:p14="http://schemas.microsoft.com/office/powerpoint/2010/main" spd="med">
    <p:zoom dir="in"/>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do we prepare students for the experience? </a:t>
            </a:r>
            <a:endParaRPr lang="en-US" dirty="0"/>
          </a:p>
        </p:txBody>
      </p:sp>
      <p:sp>
        <p:nvSpPr>
          <p:cNvPr id="3" name="Content Placeholder 2"/>
          <p:cNvSpPr>
            <a:spLocks noGrp="1"/>
          </p:cNvSpPr>
          <p:nvPr>
            <p:ph idx="1"/>
          </p:nvPr>
        </p:nvSpPr>
        <p:spPr/>
        <p:txBody>
          <a:bodyPr/>
          <a:lstStyle/>
          <a:p>
            <a:r>
              <a:rPr lang="en-US" dirty="0" smtClean="0"/>
              <a:t>Your suggestions?</a:t>
            </a:r>
            <a:endParaRPr lang="en-US" dirty="0"/>
          </a:p>
        </p:txBody>
      </p:sp>
    </p:spTree>
    <p:extLst>
      <p:ext uri="{BB962C8B-B14F-4D97-AF65-F5344CB8AC3E}">
        <p14:creationId xmlns:p14="http://schemas.microsoft.com/office/powerpoint/2010/main" val="2970647768"/>
      </p:ext>
    </p:extLst>
  </p:cSld>
  <p:clrMapOvr>
    <a:masterClrMapping/>
  </p:clrMapOvr>
  <p:transition xmlns:p14="http://schemas.microsoft.com/office/powerpoint/2010/main" spd="med">
    <p:zoom dir="in"/>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smtClean="0"/>
              <a:t>Community specific considerations</a:t>
            </a:r>
          </a:p>
          <a:p>
            <a:r>
              <a:rPr lang="en-US" dirty="0" smtClean="0"/>
              <a:t>Previous studies to understand historical context</a:t>
            </a:r>
          </a:p>
          <a:p>
            <a:r>
              <a:rPr lang="en-US" dirty="0" smtClean="0"/>
              <a:t>Linguistic awareness</a:t>
            </a:r>
          </a:p>
          <a:p>
            <a:r>
              <a:rPr lang="en-US" dirty="0" smtClean="0"/>
              <a:t>Understanding of community protocols</a:t>
            </a:r>
          </a:p>
          <a:p>
            <a:r>
              <a:rPr lang="en-US" dirty="0" smtClean="0"/>
              <a:t>Need for competence</a:t>
            </a:r>
          </a:p>
          <a:p>
            <a:endParaRPr lang="en-US" dirty="0"/>
          </a:p>
        </p:txBody>
      </p:sp>
      <p:sp>
        <p:nvSpPr>
          <p:cNvPr id="5" name="Content Placeholder 4"/>
          <p:cNvSpPr>
            <a:spLocks noGrp="1"/>
          </p:cNvSpPr>
          <p:nvPr>
            <p:ph sz="half" idx="2"/>
          </p:nvPr>
        </p:nvSpPr>
        <p:spPr/>
        <p:txBody>
          <a:bodyPr/>
          <a:lstStyle/>
          <a:p>
            <a:r>
              <a:rPr lang="en-US" dirty="0" smtClean="0"/>
              <a:t>However, most research shows that professional experience in Indigenous communities most </a:t>
            </a:r>
            <a:r>
              <a:rPr lang="en-US" dirty="0" smtClean="0">
                <a:solidFill>
                  <a:srgbClr val="660066"/>
                </a:solidFill>
              </a:rPr>
              <a:t>successful </a:t>
            </a:r>
            <a:r>
              <a:rPr lang="en-US" dirty="0" smtClean="0"/>
              <a:t>when combined with well designed reflection/ </a:t>
            </a:r>
            <a:r>
              <a:rPr lang="en-US" dirty="0"/>
              <a:t>d</a:t>
            </a:r>
            <a:r>
              <a:rPr lang="en-US" dirty="0" smtClean="0"/>
              <a:t>ebriefing </a:t>
            </a:r>
            <a:r>
              <a:rPr lang="en-US" dirty="0" err="1" smtClean="0"/>
              <a:t>activites</a:t>
            </a:r>
            <a:r>
              <a:rPr lang="en-US" dirty="0" smtClean="0"/>
              <a:t> with mentor</a:t>
            </a:r>
            <a:endParaRPr lang="en-US" dirty="0"/>
          </a:p>
        </p:txBody>
      </p:sp>
    </p:spTree>
    <p:extLst>
      <p:ext uri="{BB962C8B-B14F-4D97-AF65-F5344CB8AC3E}">
        <p14:creationId xmlns:p14="http://schemas.microsoft.com/office/powerpoint/2010/main" val="3028085000"/>
      </p:ext>
    </p:extLst>
  </p:cSld>
  <p:clrMapOvr>
    <a:masterClrMapping/>
  </p:clrMapOvr>
  <p:transition xmlns:p14="http://schemas.microsoft.com/office/powerpoint/2010/main" spd="med">
    <p:zoom dir="in"/>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Final discussion/ comments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54341874"/>
      </p:ext>
    </p:extLst>
  </p:cSld>
  <p:clrMapOvr>
    <a:masterClrMapping/>
  </p:clrMapOvr>
  <p:transition xmlns:p14="http://schemas.microsoft.com/office/powerpoint/2010/main" spd="med">
    <p:zoom dir="in"/>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According to </a:t>
            </a:r>
            <a:r>
              <a:rPr lang="en-US" dirty="0" err="1" smtClean="0"/>
              <a:t>Behrendt</a:t>
            </a:r>
            <a:endParaRPr lang="en-US" dirty="0"/>
          </a:p>
        </p:txBody>
      </p:sp>
      <p:sp>
        <p:nvSpPr>
          <p:cNvPr id="3" name="Content Placeholder 2"/>
          <p:cNvSpPr>
            <a:spLocks noGrp="1"/>
          </p:cNvSpPr>
          <p:nvPr>
            <p:ph sz="half" idx="1"/>
          </p:nvPr>
        </p:nvSpPr>
        <p:spPr>
          <a:xfrm>
            <a:off x="457200" y="1600200"/>
            <a:ext cx="4749800" cy="4525963"/>
          </a:xfrm>
        </p:spPr>
        <p:txBody>
          <a:bodyPr/>
          <a:lstStyle/>
          <a:p>
            <a:r>
              <a:rPr lang="en-US" dirty="0"/>
              <a:t>Higher education and training has a critical role to play in improving the socio- economic position of Aboriginal and Torres Strait Islander people, their families and their communities. It also has an important role to play in driving the nation’s social and economic development.</a:t>
            </a:r>
            <a:endParaRPr lang="en-AU" dirty="0"/>
          </a:p>
          <a:p>
            <a:endParaRPr lang="en-US" dirty="0"/>
          </a:p>
        </p:txBody>
      </p:sp>
      <p:sp>
        <p:nvSpPr>
          <p:cNvPr id="4" name="Content Placeholder 3"/>
          <p:cNvSpPr>
            <a:spLocks noGrp="1"/>
          </p:cNvSpPr>
          <p:nvPr>
            <p:ph sz="half" idx="2"/>
          </p:nvPr>
        </p:nvSpPr>
        <p:spPr>
          <a:xfrm>
            <a:off x="5473700" y="1600200"/>
            <a:ext cx="3213100" cy="4525963"/>
          </a:xfrm>
        </p:spPr>
        <p:txBody>
          <a:bodyPr/>
          <a:lstStyle/>
          <a:p>
            <a:r>
              <a:rPr lang="en-US" dirty="0" smtClean="0"/>
              <a:t>Congratulations on your willingness to play a part in this!</a:t>
            </a:r>
            <a:endParaRPr lang="en-US" dirty="0"/>
          </a:p>
        </p:txBody>
      </p:sp>
    </p:spTree>
    <p:extLst>
      <p:ext uri="{BB962C8B-B14F-4D97-AF65-F5344CB8AC3E}">
        <p14:creationId xmlns:p14="http://schemas.microsoft.com/office/powerpoint/2010/main" val="3578931647"/>
      </p:ext>
    </p:extLst>
  </p:cSld>
  <p:clrMapOvr>
    <a:masterClrMapping/>
  </p:clrMapOvr>
  <p:transition xmlns:p14="http://schemas.microsoft.com/office/powerpoint/2010/main" spd="med">
    <p:zoom dir="in"/>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25184"/>
            <a:ext cx="6662738" cy="914400"/>
          </a:xfrm>
        </p:spPr>
        <p:txBody>
          <a:bodyPr/>
          <a:lstStyle/>
          <a:p>
            <a:r>
              <a:rPr lang="en-US" sz="4000" dirty="0"/>
              <a:t>Who am I?</a:t>
            </a:r>
            <a:endParaRPr lang="en-US" sz="3000" dirty="0"/>
          </a:p>
        </p:txBody>
      </p:sp>
      <p:grpSp>
        <p:nvGrpSpPr>
          <p:cNvPr id="6" name="Group 5"/>
          <p:cNvGrpSpPr/>
          <p:nvPr/>
        </p:nvGrpSpPr>
        <p:grpSpPr>
          <a:xfrm>
            <a:off x="457201" y="1660692"/>
            <a:ext cx="4497104" cy="3938405"/>
            <a:chOff x="2595885" y="1734344"/>
            <a:chExt cx="6329216" cy="5016262"/>
          </a:xfrm>
        </p:grpSpPr>
        <p:pic>
          <p:nvPicPr>
            <p:cNvPr id="7" name="Picture 6" descr="IMG_0520.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95885" y="1734344"/>
              <a:ext cx="2696840" cy="4083918"/>
            </a:xfrm>
            <a:prstGeom prst="rect">
              <a:avLst/>
            </a:prstGeom>
          </p:spPr>
        </p:pic>
        <p:pic>
          <p:nvPicPr>
            <p:cNvPr id="8" name="Picture 7" descr="IMG_0093.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92725" y="2006923"/>
              <a:ext cx="3632376" cy="3133080"/>
            </a:xfrm>
            <a:prstGeom prst="rect">
              <a:avLst/>
            </a:prstGeom>
          </p:spPr>
        </p:pic>
        <p:pic>
          <p:nvPicPr>
            <p:cNvPr id="9" name="Picture 8" descr="IMG_0522.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49081" y="4329832"/>
              <a:ext cx="1941611" cy="2420774"/>
            </a:xfrm>
            <a:prstGeom prst="rect">
              <a:avLst/>
            </a:prstGeom>
          </p:spPr>
        </p:pic>
      </p:grpSp>
      <p:sp>
        <p:nvSpPr>
          <p:cNvPr id="10" name="TextBox 9"/>
          <p:cNvSpPr txBox="1"/>
          <p:nvPr/>
        </p:nvSpPr>
        <p:spPr>
          <a:xfrm>
            <a:off x="1459309" y="6470749"/>
            <a:ext cx="2042703" cy="360731"/>
          </a:xfrm>
          <a:prstGeom prst="rect">
            <a:avLst/>
          </a:prstGeom>
          <a:solidFill>
            <a:schemeClr val="bg1"/>
          </a:solidFill>
        </p:spPr>
        <p:txBody>
          <a:bodyPr wrap="square" lIns="85186" tIns="42593" rIns="85186" bIns="42593" rtlCol="0">
            <a:spAutoFit/>
          </a:bodyPr>
          <a:lstStyle/>
          <a:p>
            <a:endParaRPr lang="en-AU" dirty="0"/>
          </a:p>
        </p:txBody>
      </p:sp>
      <p:pic>
        <p:nvPicPr>
          <p:cNvPr id="2" name="Picture 1" descr="Tsv Grad 201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8660" y="3981962"/>
            <a:ext cx="3742556" cy="2495037"/>
          </a:xfrm>
          <a:prstGeom prst="rect">
            <a:avLst/>
          </a:prstGeom>
        </p:spPr>
      </p:pic>
      <p:pic>
        <p:nvPicPr>
          <p:cNvPr id="3" name="Picture 2" descr="silly hats.jpg"/>
          <p:cNvPicPr>
            <a:picLocks noChangeAspect="1"/>
          </p:cNvPicPr>
          <p:nvPr/>
        </p:nvPicPr>
        <p:blipFill rotWithShape="1">
          <a:blip r:embed="rId6">
            <a:extLst>
              <a:ext uri="{28A0092B-C50C-407E-A947-70E740481C1C}">
                <a14:useLocalDpi xmlns:a14="http://schemas.microsoft.com/office/drawing/2010/main" val="0"/>
              </a:ext>
            </a:extLst>
          </a:blip>
          <a:srcRect l="18772" t="40286" r="11048"/>
          <a:stretch/>
        </p:blipFill>
        <p:spPr>
          <a:xfrm>
            <a:off x="5557185" y="1790534"/>
            <a:ext cx="3434031" cy="2191428"/>
          </a:xfrm>
          <a:prstGeom prst="rect">
            <a:avLst/>
          </a:prstGeom>
        </p:spPr>
      </p:pic>
    </p:spTree>
    <p:extLst>
      <p:ext uri="{BB962C8B-B14F-4D97-AF65-F5344CB8AC3E}">
        <p14:creationId xmlns:p14="http://schemas.microsoft.com/office/powerpoint/2010/main" val="1656583911"/>
      </p:ext>
    </p:extLst>
  </p:cSld>
  <p:clrMapOvr>
    <a:masterClrMapping/>
  </p:clrMapOvr>
  <mc:AlternateContent xmlns:mc="http://schemas.openxmlformats.org/markup-compatibility/2006" xmlns:p14="http://schemas.microsoft.com/office/powerpoint/2010/main">
    <mc:Choice Requires="p14">
      <p:transition spd="med" p14:dur="600">
        <p:circle/>
      </p:transition>
    </mc:Choice>
    <mc:Fallback xmlns="">
      <p:transition xmlns:p14="http://schemas.microsoft.com/office/powerpoint/2010/main" spd="med">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Who are you?</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33132002"/>
      </p:ext>
    </p:extLst>
  </p:cSld>
  <p:clrMapOvr>
    <a:masterClrMapping/>
  </p:clrMapOvr>
  <p:transition xmlns:p14="http://schemas.microsoft.com/office/powerpoint/2010/main" spd="med">
    <p:zoom dir="in"/>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a:t>
            </a:r>
            <a:endParaRPr lang="en-US" dirty="0"/>
          </a:p>
        </p:txBody>
      </p:sp>
      <p:pic>
        <p:nvPicPr>
          <p:cNvPr id="8" name="Picture 7" descr="aborgine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500" y="1628312"/>
            <a:ext cx="5457825" cy="4495800"/>
          </a:xfrm>
          <a:prstGeom prst="rect">
            <a:avLst/>
          </a:prstGeom>
        </p:spPr>
      </p:pic>
      <p:sp>
        <p:nvSpPr>
          <p:cNvPr id="9" name="TextBox 8"/>
          <p:cNvSpPr txBox="1"/>
          <p:nvPr/>
        </p:nvSpPr>
        <p:spPr>
          <a:xfrm>
            <a:off x="2414553" y="6296749"/>
            <a:ext cx="4131568" cy="369332"/>
          </a:xfrm>
          <a:prstGeom prst="rect">
            <a:avLst/>
          </a:prstGeom>
          <a:noFill/>
        </p:spPr>
        <p:txBody>
          <a:bodyPr wrap="square" rtlCol="0">
            <a:spAutoFit/>
          </a:bodyPr>
          <a:lstStyle/>
          <a:p>
            <a:pPr algn="ctr"/>
            <a:r>
              <a:rPr lang="en-US" dirty="0" err="1"/>
              <a:t>www.abc.net.au</a:t>
            </a:r>
            <a:r>
              <a:rPr lang="en-US" dirty="0"/>
              <a:t>/indigenous/map</a:t>
            </a:r>
          </a:p>
        </p:txBody>
      </p:sp>
    </p:spTree>
    <p:extLst>
      <p:ext uri="{BB962C8B-B14F-4D97-AF65-F5344CB8AC3E}">
        <p14:creationId xmlns:p14="http://schemas.microsoft.com/office/powerpoint/2010/main" val="557952780"/>
      </p:ext>
    </p:extLst>
  </p:cSld>
  <p:clrMapOvr>
    <a:masterClrMapping/>
  </p:clrMapOvr>
  <p:transition xmlns:p14="http://schemas.microsoft.com/office/powerpoint/2010/main" spd="med">
    <p:zoom dir="in"/>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From </a:t>
            </a:r>
            <a:r>
              <a:rPr lang="en-US" dirty="0" err="1" smtClean="0"/>
              <a:t>Behrendt</a:t>
            </a:r>
            <a:r>
              <a:rPr lang="en-US" dirty="0" smtClean="0"/>
              <a:t> report</a:t>
            </a:r>
            <a:endParaRPr lang="en-US" dirty="0"/>
          </a:p>
        </p:txBody>
      </p:sp>
      <p:sp>
        <p:nvSpPr>
          <p:cNvPr id="4" name="Content Placeholder 3"/>
          <p:cNvSpPr>
            <a:spLocks noGrp="1"/>
          </p:cNvSpPr>
          <p:nvPr>
            <p:ph idx="1"/>
          </p:nvPr>
        </p:nvSpPr>
        <p:spPr>
          <a:xfrm>
            <a:off x="312930" y="1471368"/>
            <a:ext cx="8633188" cy="4525963"/>
          </a:xfrm>
        </p:spPr>
        <p:txBody>
          <a:bodyPr/>
          <a:lstStyle/>
          <a:p>
            <a:r>
              <a:rPr lang="en-US" sz="2800" dirty="0"/>
              <a:t>Aboriginal and Torres Strait </a:t>
            </a:r>
            <a:r>
              <a:rPr lang="en-US" sz="2800" dirty="0" smtClean="0"/>
              <a:t>Islander </a:t>
            </a:r>
            <a:r>
              <a:rPr lang="en-US" sz="2800" dirty="0"/>
              <a:t>students’ apparent </a:t>
            </a:r>
            <a:r>
              <a:rPr lang="en-US" sz="2800" dirty="0" smtClean="0"/>
              <a:t>school retention </a:t>
            </a:r>
            <a:r>
              <a:rPr lang="en-US" sz="2800" dirty="0" smtClean="0"/>
              <a:t>rates </a:t>
            </a:r>
            <a:r>
              <a:rPr lang="en-US" sz="2800" dirty="0"/>
              <a:t>are lower compared to non-Indigenous students. </a:t>
            </a:r>
            <a:r>
              <a:rPr lang="en-US" sz="2000" dirty="0"/>
              <a:t>47.2% Indigenous </a:t>
            </a:r>
            <a:r>
              <a:rPr lang="en-US" sz="2000" dirty="0" err="1"/>
              <a:t>cf</a:t>
            </a:r>
            <a:r>
              <a:rPr lang="en-US" sz="2000" dirty="0"/>
              <a:t> 79.4% non-Indigenous  </a:t>
            </a:r>
            <a:endParaRPr lang="en-AU" sz="2000" dirty="0"/>
          </a:p>
          <a:p>
            <a:r>
              <a:rPr lang="en-US" sz="2800" dirty="0"/>
              <a:t>Aboriginal and Torres Strait Islander students are less likely to complete Year 12 compared to non-Indigenous </a:t>
            </a:r>
            <a:r>
              <a:rPr lang="en-US" sz="2800" dirty="0" smtClean="0"/>
              <a:t>students. </a:t>
            </a:r>
            <a:r>
              <a:rPr lang="en-US" sz="2000" dirty="0"/>
              <a:t>45.4% Indigenous </a:t>
            </a:r>
            <a:r>
              <a:rPr lang="en-US" sz="2000" dirty="0" err="1"/>
              <a:t>cf</a:t>
            </a:r>
            <a:r>
              <a:rPr lang="en-US" sz="2000" dirty="0"/>
              <a:t> 88.1% non-Indigenous </a:t>
            </a:r>
            <a:endParaRPr lang="en-AU" sz="2800" dirty="0"/>
          </a:p>
          <a:p>
            <a:r>
              <a:rPr lang="en-US" sz="2800" dirty="0"/>
              <a:t>Aboriginal and Torres Strait Islander students are less likely to gain a university entrance score compared to non-Indigenous students. </a:t>
            </a:r>
            <a:r>
              <a:rPr lang="en-US" sz="2000" dirty="0"/>
              <a:t>10% Indigenous students who completed Year 12 gained a university entrance score, </a:t>
            </a:r>
            <a:r>
              <a:rPr lang="en-US" sz="2000" dirty="0" err="1"/>
              <a:t>cf</a:t>
            </a:r>
            <a:r>
              <a:rPr lang="en-US" sz="2000" dirty="0"/>
              <a:t> 46% of non-Indigenous  </a:t>
            </a:r>
            <a:endParaRPr lang="en-AU" sz="2400" dirty="0"/>
          </a:p>
          <a:p>
            <a:endParaRPr lang="en-US" dirty="0"/>
          </a:p>
        </p:txBody>
      </p:sp>
    </p:spTree>
    <p:extLst>
      <p:ext uri="{BB962C8B-B14F-4D97-AF65-F5344CB8AC3E}">
        <p14:creationId xmlns:p14="http://schemas.microsoft.com/office/powerpoint/2010/main" val="1830154604"/>
      </p:ext>
    </p:extLst>
  </p:cSld>
  <p:clrMapOvr>
    <a:masterClrMapping/>
  </p:clrMapOvr>
  <p:transition xmlns:p14="http://schemas.microsoft.com/office/powerpoint/2010/main" spd="med">
    <p:zoom dir="in"/>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Aboriginal and Torres Strait Islander people are less likely to participate in the </a:t>
            </a:r>
            <a:r>
              <a:rPr lang="en-US" dirty="0" err="1"/>
              <a:t>labour</a:t>
            </a:r>
            <a:r>
              <a:rPr lang="en-US" dirty="0"/>
              <a:t> force compared to non-Indigenous people. </a:t>
            </a:r>
            <a:r>
              <a:rPr lang="en-US" sz="2000" dirty="0"/>
              <a:t>64.5% </a:t>
            </a:r>
            <a:r>
              <a:rPr lang="en-US" sz="2000" dirty="0" err="1"/>
              <a:t>cf</a:t>
            </a:r>
            <a:r>
              <a:rPr lang="en-US" sz="2000" dirty="0"/>
              <a:t> 78.9% of the non-Indigenous working-age population  </a:t>
            </a:r>
            <a:endParaRPr lang="en-AU" sz="2400" dirty="0"/>
          </a:p>
          <a:p>
            <a:r>
              <a:rPr lang="en-US" dirty="0"/>
              <a:t>Aboriginal and Torres Strait Islander people are more likely to have a lower median income compared to non-Indigenous people (over 18). </a:t>
            </a:r>
            <a:r>
              <a:rPr lang="en-US" sz="2000" dirty="0"/>
              <a:t>$445 per week </a:t>
            </a:r>
            <a:r>
              <a:rPr lang="en-US" sz="2000" dirty="0" err="1"/>
              <a:t>cf</a:t>
            </a:r>
            <a:r>
              <a:rPr lang="en-US" sz="2000" dirty="0"/>
              <a:t> $746 per week </a:t>
            </a:r>
          </a:p>
        </p:txBody>
      </p:sp>
    </p:spTree>
    <p:extLst>
      <p:ext uri="{BB962C8B-B14F-4D97-AF65-F5344CB8AC3E}">
        <p14:creationId xmlns:p14="http://schemas.microsoft.com/office/powerpoint/2010/main" val="746495570"/>
      </p:ext>
    </p:extLst>
  </p:cSld>
  <p:clrMapOvr>
    <a:masterClrMapping/>
  </p:clrMapOvr>
  <p:transition xmlns:p14="http://schemas.microsoft.com/office/powerpoint/2010/main" spd="med">
    <p:zoom dir="in"/>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447800"/>
            <a:ext cx="8229600" cy="4525963"/>
          </a:xfrm>
        </p:spPr>
        <p:txBody>
          <a:bodyPr/>
          <a:lstStyle/>
          <a:p>
            <a:r>
              <a:rPr lang="en-US" sz="2400" dirty="0"/>
              <a:t>Aboriginal and Torres Strait Islander students made up 1.4% of all enrolments in university in 2010 – parity would be 2.2%</a:t>
            </a:r>
            <a:endParaRPr lang="en-AU" sz="2400" dirty="0"/>
          </a:p>
          <a:p>
            <a:r>
              <a:rPr lang="en-US" sz="2400" dirty="0"/>
              <a:t>Aboriginal and Torres Strait Islander students are less likely to be admitted to university on the basis of their prior educational attainment compared to non-Indigenous students. </a:t>
            </a:r>
            <a:r>
              <a:rPr lang="en-US" sz="1800" dirty="0"/>
              <a:t>47.3% </a:t>
            </a:r>
            <a:r>
              <a:rPr lang="en-US" sz="1800" dirty="0" err="1"/>
              <a:t>cf</a:t>
            </a:r>
            <a:r>
              <a:rPr lang="en-US" sz="1800" dirty="0"/>
              <a:t>  83.0% </a:t>
            </a:r>
            <a:endParaRPr lang="en-US" sz="2400" dirty="0" smtClean="0"/>
          </a:p>
          <a:p>
            <a:r>
              <a:rPr lang="en-US" sz="2400" dirty="0"/>
              <a:t>Aboriginal and Torres Strait Islander students are more likely to be mature-age students (aged 25 years and over) compared to non-Indigenous students. </a:t>
            </a:r>
            <a:r>
              <a:rPr lang="en-US" sz="1800" dirty="0"/>
              <a:t>54.4% </a:t>
            </a:r>
            <a:r>
              <a:rPr lang="en-US" sz="1800" dirty="0" err="1"/>
              <a:t>cf</a:t>
            </a:r>
            <a:r>
              <a:rPr lang="en-US" sz="1800" dirty="0"/>
              <a:t> 38.2% </a:t>
            </a:r>
            <a:endParaRPr lang="en-AU" sz="1800" dirty="0"/>
          </a:p>
          <a:p>
            <a:r>
              <a:rPr lang="en-US" sz="2400" dirty="0"/>
              <a:t>Aboriginal and Torres Strait Islander students are more likely to use an external mode of attendance compared to non-Indigenous students. </a:t>
            </a:r>
            <a:r>
              <a:rPr lang="en-US" sz="1800" dirty="0"/>
              <a:t>27.4% </a:t>
            </a:r>
            <a:r>
              <a:rPr lang="en-US" sz="1800" dirty="0" err="1"/>
              <a:t>cf</a:t>
            </a:r>
            <a:r>
              <a:rPr lang="en-US" sz="1800" dirty="0"/>
              <a:t> 15.5% </a:t>
            </a:r>
            <a:endParaRPr lang="en-US" sz="2400" dirty="0"/>
          </a:p>
          <a:p>
            <a:endParaRPr lang="en-AU" sz="2400" dirty="0"/>
          </a:p>
          <a:p>
            <a:endParaRPr lang="en-US" sz="2400" dirty="0"/>
          </a:p>
        </p:txBody>
      </p:sp>
    </p:spTree>
    <p:extLst>
      <p:ext uri="{BB962C8B-B14F-4D97-AF65-F5344CB8AC3E}">
        <p14:creationId xmlns:p14="http://schemas.microsoft.com/office/powerpoint/2010/main" val="3429453808"/>
      </p:ext>
    </p:extLst>
  </p:cSld>
  <p:clrMapOvr>
    <a:masterClrMapping/>
  </p:clrMapOvr>
  <p:transition xmlns:p14="http://schemas.microsoft.com/office/powerpoint/2010/main" spd="med">
    <p:zoom dir="in"/>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JCU 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JCU green.potx</Template>
  <TotalTime>569</TotalTime>
  <Words>1881</Words>
  <Application>Microsoft Macintosh PowerPoint</Application>
  <PresentationFormat>On-screen Show (4:3)</PresentationFormat>
  <Paragraphs>180</Paragraphs>
  <Slides>38</Slides>
  <Notes>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JCU green</vt:lpstr>
      <vt:lpstr>Indigenous students/ Indigenous contexts: Issues for Field Experience Administrators </vt:lpstr>
      <vt:lpstr>Acknowledgement of Country</vt:lpstr>
      <vt:lpstr>The plan for today</vt:lpstr>
      <vt:lpstr>Who am I?</vt:lpstr>
      <vt:lpstr>Who are you?</vt:lpstr>
      <vt:lpstr>Context </vt:lpstr>
      <vt:lpstr>From Behrendt report</vt:lpstr>
      <vt:lpstr>PowerPoint Presentation</vt:lpstr>
      <vt:lpstr>PowerPoint Presentation</vt:lpstr>
      <vt:lpstr>PowerPoint Presentation</vt:lpstr>
      <vt:lpstr>But …</vt:lpstr>
      <vt:lpstr>Diverse Backgrounds</vt:lpstr>
      <vt:lpstr>Challenges from research and beyond</vt:lpstr>
      <vt:lpstr>Challenges from research and beyond</vt:lpstr>
      <vt:lpstr>A common theme</vt:lpstr>
      <vt:lpstr>Implications for you?</vt:lpstr>
      <vt:lpstr>Who can you call?</vt:lpstr>
      <vt:lpstr>Example of change: Navigating new identities:</vt:lpstr>
      <vt:lpstr>ALTC Project questions</vt:lpstr>
      <vt:lpstr>Our focus</vt:lpstr>
      <vt:lpstr>Why might others be interested in what we did…</vt:lpstr>
      <vt:lpstr>What did we do?</vt:lpstr>
      <vt:lpstr>Focus on pre-placement experiences</vt:lpstr>
      <vt:lpstr>Pre- placement activities</vt:lpstr>
      <vt:lpstr>Revised pre-placement activities (pedagogy)</vt:lpstr>
      <vt:lpstr>Our aims with these activities</vt:lpstr>
      <vt:lpstr>The tasks we set to support reflection on their Indigenous worker status within the school  </vt:lpstr>
      <vt:lpstr>The tasks we set to prepare students in thinking through the transition from para- professional to preservice teacher </vt:lpstr>
      <vt:lpstr>The task we set to for students to develop their own action plans</vt:lpstr>
      <vt:lpstr>Conclusions </vt:lpstr>
      <vt:lpstr>Remember</vt:lpstr>
      <vt:lpstr>Non-Indigenous students in Indigenous community contexts</vt:lpstr>
      <vt:lpstr>What are your policies and challenges?</vt:lpstr>
      <vt:lpstr>Indigenous community contexts</vt:lpstr>
      <vt:lpstr>So, how do we prepare students for the experience? </vt:lpstr>
      <vt:lpstr>PowerPoint Presentation</vt:lpstr>
      <vt:lpstr>Final discussion/ comments</vt:lpstr>
      <vt:lpstr>According to Behrendt</vt:lpstr>
    </vt:vector>
  </TitlesOfParts>
  <Company>James Cook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Indigenous students/ Indigenous contexts: Issues for Field Experience Administrators </dc:title>
  <dc:creator>Helen McDonald</dc:creator>
  <cp:lastModifiedBy>Helen McDonald</cp:lastModifiedBy>
  <cp:revision>32</cp:revision>
  <dcterms:created xsi:type="dcterms:W3CDTF">2014-07-02T03:35:07Z</dcterms:created>
  <dcterms:modified xsi:type="dcterms:W3CDTF">2014-07-09T22:22:21Z</dcterms:modified>
</cp:coreProperties>
</file>