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83" r:id="rId3"/>
    <p:sldId id="273" r:id="rId4"/>
    <p:sldId id="276" r:id="rId5"/>
    <p:sldId id="257" r:id="rId6"/>
    <p:sldId id="268" r:id="rId7"/>
    <p:sldId id="281" r:id="rId8"/>
    <p:sldId id="282" r:id="rId9"/>
    <p:sldId id="277" r:id="rId10"/>
    <p:sldId id="278" r:id="rId11"/>
    <p:sldId id="280" r:id="rId12"/>
    <p:sldId id="263" r:id="rId13"/>
    <p:sldId id="265" r:id="rId14"/>
    <p:sldId id="266" r:id="rId15"/>
    <p:sldId id="267" r:id="rId16"/>
    <p:sldId id="279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66DEC-8692-435C-A813-5DDDC947E64A}" type="datetimeFigureOut">
              <a:rPr lang="en-AU" smtClean="0"/>
              <a:t>15/07/2014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A88C0-05D6-4229-BC1C-61EB51B079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536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Using a digital platform to facilitate a quality  mentoring  process for  students engaged in  their professional learning experiences…work integrated learning:</a:t>
            </a:r>
            <a:br>
              <a:rPr lang="en-AU" dirty="0" smtClean="0"/>
            </a:br>
            <a:r>
              <a:rPr lang="en-AU" dirty="0" smtClean="0"/>
              <a:t>      Education pre-service teachers  	Paramedics	    Health Promotion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8C0-05D6-4229-BC1C-61EB51B079D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7737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VIDEO!!!!! Powerful data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8C0-05D6-4229-BC1C-61EB51B079DB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8974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Giving feedback is an important learning tool, management tool &amp; a critical skill in communication effectiveness – it is a participative process that requires the involvement of both parties for the communication to be successful. Giving effective feedback can grow the person, make change happen – but we have to be open to it and suspend judgement   </a:t>
            </a:r>
            <a:r>
              <a:rPr lang="en-AU" dirty="0" smtClean="0">
                <a:solidFill>
                  <a:schemeClr val="bg2">
                    <a:lumMod val="50000"/>
                  </a:schemeClr>
                </a:solidFill>
              </a:rPr>
              <a:t>WHAT ELSE?</a:t>
            </a:r>
          </a:p>
          <a:p>
            <a:pPr eaLnBrk="1" hangingPunct="1">
              <a:spcBef>
                <a:spcPct val="0"/>
              </a:spcBef>
            </a:pPr>
            <a:endParaRPr lang="en-AU" dirty="0" smtClean="0"/>
          </a:p>
          <a:p>
            <a:pPr eaLnBrk="1" hangingPunct="1">
              <a:spcBef>
                <a:spcPct val="0"/>
              </a:spcBef>
            </a:pPr>
            <a:r>
              <a:rPr lang="en-AU" dirty="0" smtClean="0"/>
              <a:t>Grow the person</a:t>
            </a:r>
          </a:p>
          <a:p>
            <a:pPr eaLnBrk="1" hangingPunct="1">
              <a:spcBef>
                <a:spcPct val="0"/>
              </a:spcBef>
            </a:pPr>
            <a:r>
              <a:rPr lang="en-AU" dirty="0" smtClean="0"/>
              <a:t>Make change happen</a:t>
            </a:r>
          </a:p>
          <a:p>
            <a:pPr eaLnBrk="1" hangingPunct="1">
              <a:spcBef>
                <a:spcPct val="0"/>
              </a:spcBef>
            </a:pPr>
            <a:r>
              <a:rPr lang="en-AU" dirty="0" smtClean="0"/>
              <a:t>Pay it forward </a:t>
            </a:r>
          </a:p>
          <a:p>
            <a:pPr eaLnBrk="1" hangingPunct="1">
              <a:spcBef>
                <a:spcPct val="0"/>
              </a:spcBef>
            </a:pPr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8C0-05D6-4229-BC1C-61EB51B079DB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6879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8C0-05D6-4229-BC1C-61EB51B079DB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225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1200" b="1" dirty="0" smtClean="0"/>
              <a:t>Recognition of different stages in the relationship between the pre-service teacher &amp; the teacher mentor</a:t>
            </a:r>
          </a:p>
          <a:p>
            <a:r>
              <a:rPr lang="en-AU" sz="1200" b="1" dirty="0" smtClean="0"/>
              <a:t>Development phases</a:t>
            </a:r>
          </a:p>
          <a:p>
            <a:pPr>
              <a:buNone/>
            </a:pPr>
            <a:r>
              <a:rPr lang="en-AU" sz="1200" b="1" dirty="0" smtClean="0"/>
              <a:t>	Forming – high dependence and needing instruction &amp; direction</a:t>
            </a:r>
          </a:p>
          <a:p>
            <a:pPr>
              <a:buNone/>
            </a:pPr>
            <a:r>
              <a:rPr lang="en-AU" sz="1200" b="1" dirty="0" smtClean="0"/>
              <a:t>	Storming – coaching, uncertainty, power struggles</a:t>
            </a:r>
          </a:p>
          <a:p>
            <a:pPr>
              <a:buNone/>
            </a:pPr>
            <a:r>
              <a:rPr lang="en-AU" sz="1200" b="1" dirty="0" smtClean="0"/>
              <a:t>	Norming – roles &amp; responsibilities are clear and agreed upon</a:t>
            </a:r>
          </a:p>
          <a:p>
            <a:pPr>
              <a:buNone/>
            </a:pPr>
            <a:r>
              <a:rPr lang="en-AU" sz="1200" b="1" dirty="0" smtClean="0"/>
              <a:t>	Performing – shared vision, stand on own feet, look after each other, moving from dependence to independence, reflection &amp; guidance    </a:t>
            </a:r>
          </a:p>
          <a:p>
            <a:endParaRPr lang="en-AU" sz="1200" b="1" dirty="0" smtClean="0"/>
          </a:p>
          <a:p>
            <a:pPr marL="0" indent="0">
              <a:buNone/>
            </a:pPr>
            <a:endParaRPr lang="en-AU" altLang="en-US" sz="1200" b="1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en-AU" altLang="en-US" sz="1200" b="1" dirty="0" smtClean="0"/>
              <a:t>Building resilience in the pre-service teacher during these  stages in the relationship  needs to be considered – getting to know you, establishing shared agreement on how we will work together, identifying specific learning needs, continuous reflection on where the relationship is and where it needs to be!</a:t>
            </a:r>
          </a:p>
          <a:p>
            <a:endParaRPr lang="en-AU" sz="1200" b="1" dirty="0" smtClean="0"/>
          </a:p>
          <a:p>
            <a:r>
              <a:rPr lang="en-AU" sz="1200" b="1" dirty="0" smtClean="0"/>
              <a:t>An interface of theory and practice in the real world, </a:t>
            </a:r>
          </a:p>
          <a:p>
            <a:pPr marL="171450" indent="-171450">
              <a:buFont typeface="Wingdings" pitchFamily="2" charset="2"/>
              <a:buChar char="v"/>
            </a:pPr>
            <a:endParaRPr lang="en-AU" altLang="en-US" sz="1200" b="1" dirty="0" smtClean="0"/>
          </a:p>
          <a:p>
            <a:pPr marL="171450" indent="-171450">
              <a:buFont typeface="Wingdings" pitchFamily="2" charset="2"/>
              <a:buChar char="v"/>
            </a:pPr>
            <a:endParaRPr lang="en-AU" altLang="en-US" sz="1200" b="1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en-AU" altLang="en-US" sz="1200" b="1" dirty="0" smtClean="0"/>
              <a:t>We want consistency in the judgements that are made so that all pre-service teachers are given the best opportunity to be the best they can be ….</a:t>
            </a:r>
            <a:r>
              <a:rPr lang="en-AU" sz="1200" b="1" dirty="0" smtClean="0"/>
              <a:t> a valid and authentic assessment of the pre-service teachers’ competence against the professional standards</a:t>
            </a:r>
          </a:p>
          <a:p>
            <a:endParaRPr lang="en-AU" sz="120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8C0-05D6-4229-BC1C-61EB51B079DB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65174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dirty="0" smtClean="0"/>
              <a:t>The teacher mentor often plays a number of roles moving from: the instructor, the master of learning to the facilitator; the constructor of learning to the conversationalist who manages the communication and reflection; to the gatekeeper for the profession, the education system and the schools.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8C0-05D6-4229-BC1C-61EB51B079DB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61315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8C0-05D6-4229-BC1C-61EB51B079DB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1538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8C0-05D6-4229-BC1C-61EB51B079DB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050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8C0-05D6-4229-BC1C-61EB51B079DB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375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CONSISTENCY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8C0-05D6-4229-BC1C-61EB51B079DB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628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8C0-05D6-4229-BC1C-61EB51B079DB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4423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8C0-05D6-4229-BC1C-61EB51B079DB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8689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VIDEO CAPTURE….</a:t>
            </a:r>
            <a:r>
              <a:rPr lang="en-AU" dirty="0" err="1" smtClean="0"/>
              <a:t>Ipad</a:t>
            </a:r>
            <a:r>
              <a:rPr lang="en-AU" dirty="0" smtClean="0"/>
              <a:t>/</a:t>
            </a:r>
            <a:r>
              <a:rPr lang="en-AU" dirty="0" err="1" smtClean="0"/>
              <a:t>Iphone</a:t>
            </a:r>
            <a:r>
              <a:rPr lang="en-AU" dirty="0" smtClean="0"/>
              <a:t>…availability to process over time!!</a:t>
            </a:r>
          </a:p>
          <a:p>
            <a:endParaRPr lang="en-AU" dirty="0" smtClean="0"/>
          </a:p>
          <a:p>
            <a:r>
              <a:rPr lang="en-AU" dirty="0" smtClean="0"/>
              <a:t>SUPERVISED DISCUSSION  DATES ON LEFT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8C0-05D6-4229-BC1C-61EB51B079DB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4333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Education = the AITSL National Professional Standards       </a:t>
            </a:r>
          </a:p>
          <a:p>
            <a:r>
              <a:rPr lang="en-AU" dirty="0" smtClean="0"/>
              <a:t>SUPPORT REQUIRED – the individual needs further guidance, reflection &amp; practice to grow competence &amp; confidence in the identified area</a:t>
            </a:r>
          </a:p>
          <a:p>
            <a:r>
              <a:rPr lang="en-AU" dirty="0" smtClean="0"/>
              <a:t>DEVELOPING – The individual is beginning to understand, reflects &amp; sees improvements that need to be made to grow competence &amp; confidence in future classroom practice </a:t>
            </a:r>
          </a:p>
          <a:p>
            <a:r>
              <a:rPr lang="en-AU" dirty="0" smtClean="0"/>
              <a:t>DEVELOPING EFFECTIVELY – The individual understands, demonstrates competence &amp; confidence &amp; takes initiative to incorporate ideas learned from discussion &amp; classroom practice</a:t>
            </a:r>
          </a:p>
          <a:p>
            <a:r>
              <a:rPr lang="en-AU" dirty="0" smtClean="0"/>
              <a:t>DEVELOPED EFFECTIVENESS – The individual models mostly consistent levels of competence &amp; confidence in creating quality classroom practice</a:t>
            </a:r>
          </a:p>
          <a:p>
            <a:r>
              <a:rPr lang="en-AU" dirty="0" smtClean="0"/>
              <a:t>HIGHLY PROFICIENT – The individual models excellent levels of competence &amp; confidence in creating quality classroom practice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8C0-05D6-4229-BC1C-61EB51B079DB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4350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GOALS …..SMART – SPECIFIC, MEASURABLE, ACHIEVEABLE, REALISTIC &amp; TIMELY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8C0-05D6-4229-BC1C-61EB51B079DB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639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AU" dirty="0" smtClean="0"/>
              <a:t>CRITICAL DIMENSIONS</a:t>
            </a:r>
          </a:p>
          <a:p>
            <a:pPr marL="68580" indent="0">
              <a:buNone/>
            </a:pPr>
            <a:r>
              <a:rPr lang="en-AU" dirty="0" smtClean="0"/>
              <a:t>Shared meaning &amp; an open &amp; transparent process that aligns:</a:t>
            </a:r>
          </a:p>
          <a:p>
            <a:r>
              <a:rPr lang="en-AU" dirty="0" smtClean="0"/>
              <a:t>The pre-service teacher      </a:t>
            </a:r>
          </a:p>
          <a:p>
            <a:r>
              <a:rPr lang="en-AU" dirty="0" smtClean="0"/>
              <a:t>The teacher mentor</a:t>
            </a:r>
          </a:p>
          <a:p>
            <a:r>
              <a:rPr lang="en-AU" dirty="0" smtClean="0"/>
              <a:t>The school and professional learning coordinator</a:t>
            </a:r>
          </a:p>
          <a:p>
            <a:r>
              <a:rPr lang="en-AU" dirty="0" smtClean="0"/>
              <a:t>The University –professional learning liaisons, program leaders, lecturers &amp; tutors    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8C0-05D6-4229-BC1C-61EB51B079DB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4358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2076-3D35-414E-9741-4FBD60CD531E}" type="datetimeFigureOut">
              <a:rPr lang="en-AU" smtClean="0"/>
              <a:t>15/07/2014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B59-9DC9-47AE-B4F1-97AFBDA41B8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2076-3D35-414E-9741-4FBD60CD531E}" type="datetimeFigureOut">
              <a:rPr lang="en-AU" smtClean="0"/>
              <a:t>15/07/2014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B59-9DC9-47AE-B4F1-97AFBDA41B8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2076-3D35-414E-9741-4FBD60CD531E}" type="datetimeFigureOut">
              <a:rPr lang="en-AU" smtClean="0"/>
              <a:t>15/07/2014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B59-9DC9-47AE-B4F1-97AFBDA41B87}" type="slidenum">
              <a:rPr lang="en-AU" smtClean="0"/>
              <a:t>‹#›</a:t>
            </a:fld>
            <a:endParaRPr lang="en-A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2076-3D35-414E-9741-4FBD60CD531E}" type="datetimeFigureOut">
              <a:rPr lang="en-AU" smtClean="0"/>
              <a:t>15/07/2014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B59-9DC9-47AE-B4F1-97AFBDA41B87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2076-3D35-414E-9741-4FBD60CD531E}" type="datetimeFigureOut">
              <a:rPr lang="en-AU" smtClean="0"/>
              <a:t>15/07/2014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B59-9DC9-47AE-B4F1-97AFBDA41B8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2076-3D35-414E-9741-4FBD60CD531E}" type="datetimeFigureOut">
              <a:rPr lang="en-AU" smtClean="0"/>
              <a:t>15/07/2014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B59-9DC9-47AE-B4F1-97AFBDA41B87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2076-3D35-414E-9741-4FBD60CD531E}" type="datetimeFigureOut">
              <a:rPr lang="en-AU" smtClean="0"/>
              <a:t>15/07/2014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B59-9DC9-47AE-B4F1-97AFBDA41B8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2076-3D35-414E-9741-4FBD60CD531E}" type="datetimeFigureOut">
              <a:rPr lang="en-AU" smtClean="0"/>
              <a:t>15/07/2014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B59-9DC9-47AE-B4F1-97AFBDA41B8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2076-3D35-414E-9741-4FBD60CD531E}" type="datetimeFigureOut">
              <a:rPr lang="en-AU" smtClean="0"/>
              <a:t>15/07/2014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B59-9DC9-47AE-B4F1-97AFBDA41B8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2076-3D35-414E-9741-4FBD60CD531E}" type="datetimeFigureOut">
              <a:rPr lang="en-AU" smtClean="0"/>
              <a:t>15/07/2014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B59-9DC9-47AE-B4F1-97AFBDA41B87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2076-3D35-414E-9741-4FBD60CD531E}" type="datetimeFigureOut">
              <a:rPr lang="en-AU" smtClean="0"/>
              <a:t>15/07/2014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B59-9DC9-47AE-B4F1-97AFBDA41B87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FD2076-3D35-414E-9741-4FBD60CD531E}" type="datetimeFigureOut">
              <a:rPr lang="en-AU" smtClean="0"/>
              <a:t>15/07/2014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0512B59-9DC9-47AE-B4F1-97AFBDA41B87}" type="slidenum">
              <a:rPr lang="en-AU" smtClean="0"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photo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Goalsphoto%20(6).png" TargetMode="External"/><Relationship Id="rId5" Type="http://schemas.openxmlformats.org/officeDocument/2006/relationships/hyperlink" Target="photo%20(8).PNG" TargetMode="External"/><Relationship Id="rId4" Type="http://schemas.openxmlformats.org/officeDocument/2006/relationships/hyperlink" Target="photo%20(3)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tsl.edu.au/australian-professional-standards-for-teachers/illustrations-of-practice/find-by-standar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cs typeface="Trebuchet MS" pitchFamily="34" charset="0"/>
              </a:rPr>
              <a:t/>
            </a:r>
            <a:br>
              <a:rPr lang="en-US" altLang="en-US" b="1" dirty="0" smtClean="0">
                <a:cs typeface="Trebuchet MS" pitchFamily="34" charset="0"/>
              </a:rPr>
            </a:br>
            <a:r>
              <a:rPr lang="en-US" altLang="en-US" b="1" dirty="0" smtClean="0">
                <a:cs typeface="Trebuchet MS" pitchFamily="34" charset="0"/>
              </a:rPr>
              <a:t>Using a Digital Platform to facilitate a quality professional learning experience 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1888233"/>
          </a:xfrm>
        </p:spPr>
        <p:txBody>
          <a:bodyPr>
            <a:normAutofit fontScale="92500"/>
          </a:bodyPr>
          <a:lstStyle/>
          <a:p>
            <a:r>
              <a:rPr lang="en-AU" i="1" dirty="0" smtClean="0"/>
              <a:t>A structure for Guided Learning…….that enables Critical Discourse, Establishing of Shared Meaning &amp; Shared Ownership &amp;.……..… creates an atmosphere of trust &amp; support that will enable the learner to do the doing &amp; feel capable and strong.</a:t>
            </a:r>
          </a:p>
          <a:p>
            <a:r>
              <a:rPr lang="en-AU" b="1" i="1" dirty="0" smtClean="0"/>
              <a:t>Showcase: Pre-service Teachers engaged in Professional Learning</a:t>
            </a:r>
            <a:endParaRPr lang="en-AU" b="1" i="1" dirty="0"/>
          </a:p>
        </p:txBody>
      </p:sp>
    </p:spTree>
    <p:extLst>
      <p:ext uri="{BB962C8B-B14F-4D97-AF65-F5344CB8AC3E}">
        <p14:creationId xmlns:p14="http://schemas.microsoft.com/office/powerpoint/2010/main" val="283127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20000"/>
          </a:bodyPr>
          <a:lstStyle/>
          <a:p>
            <a:pPr marL="560388" lvl="1" indent="-179388">
              <a:lnSpc>
                <a:spcPct val="130000"/>
              </a:lnSpc>
              <a:buFontTx/>
              <a:buChar char="•"/>
            </a:pPr>
            <a:r>
              <a:rPr lang="en-US" altLang="en-US" sz="2100" dirty="0">
                <a:solidFill>
                  <a:srgbClr val="141414"/>
                </a:solidFill>
              </a:rPr>
              <a:t>Reflection </a:t>
            </a:r>
            <a:r>
              <a:rPr lang="en-US" altLang="en-US" sz="2100" dirty="0" smtClean="0">
                <a:solidFill>
                  <a:srgbClr val="141414"/>
                </a:solidFill>
              </a:rPr>
              <a:t>can occur </a:t>
            </a:r>
            <a:r>
              <a:rPr lang="en-US" altLang="en-US" sz="2100" dirty="0">
                <a:solidFill>
                  <a:srgbClr val="141414"/>
                </a:solidFill>
              </a:rPr>
              <a:t>outside the </a:t>
            </a:r>
            <a:r>
              <a:rPr lang="en-US" altLang="en-US" sz="2100" dirty="0" smtClean="0">
                <a:solidFill>
                  <a:srgbClr val="141414"/>
                </a:solidFill>
              </a:rPr>
              <a:t>Professional  </a:t>
            </a:r>
            <a:r>
              <a:rPr lang="en-US" altLang="en-US" sz="2100" dirty="0">
                <a:solidFill>
                  <a:srgbClr val="141414"/>
                </a:solidFill>
              </a:rPr>
              <a:t>Learning space</a:t>
            </a:r>
          </a:p>
          <a:p>
            <a:pPr marL="560388" lvl="1" indent="-179388">
              <a:lnSpc>
                <a:spcPct val="130000"/>
              </a:lnSpc>
              <a:buFontTx/>
              <a:buChar char="•"/>
            </a:pPr>
            <a:r>
              <a:rPr lang="en-US" altLang="en-US" sz="2100" dirty="0">
                <a:solidFill>
                  <a:srgbClr val="141414"/>
                </a:solidFill>
              </a:rPr>
              <a:t>Mentor feedback </a:t>
            </a:r>
            <a:r>
              <a:rPr lang="en-US" altLang="en-US" sz="2100" dirty="0" smtClean="0">
                <a:solidFill>
                  <a:srgbClr val="141414"/>
                </a:solidFill>
              </a:rPr>
              <a:t>can be  </a:t>
            </a:r>
            <a:r>
              <a:rPr lang="en-US" altLang="en-US" sz="2100" dirty="0">
                <a:solidFill>
                  <a:srgbClr val="141414"/>
                </a:solidFill>
              </a:rPr>
              <a:t>referred to by students at times when deeper reflection is possible – go away, look at it again, process it!! </a:t>
            </a:r>
          </a:p>
          <a:p>
            <a:pPr marL="560388" lvl="1" indent="-179388">
              <a:lnSpc>
                <a:spcPct val="130000"/>
              </a:lnSpc>
              <a:buFontTx/>
              <a:buChar char="•"/>
            </a:pPr>
            <a:r>
              <a:rPr lang="en-US" altLang="en-US" sz="2100" dirty="0">
                <a:solidFill>
                  <a:srgbClr val="141414"/>
                </a:solidFill>
              </a:rPr>
              <a:t>Visual feedback is used by students</a:t>
            </a:r>
          </a:p>
          <a:p>
            <a:pPr marL="560388" lvl="1" indent="-179388">
              <a:lnSpc>
                <a:spcPct val="130000"/>
              </a:lnSpc>
              <a:buFontTx/>
              <a:buChar char="•"/>
            </a:pPr>
            <a:r>
              <a:rPr lang="en-US" altLang="en-US" sz="2100" dirty="0">
                <a:solidFill>
                  <a:srgbClr val="141414"/>
                </a:solidFill>
              </a:rPr>
              <a:t>Guided Feedback on clear criteria is valued by students and supervising teachers.</a:t>
            </a:r>
          </a:p>
          <a:p>
            <a:pPr marL="560388" lvl="1" indent="-179388">
              <a:lnSpc>
                <a:spcPct val="130000"/>
              </a:lnSpc>
              <a:buFontTx/>
              <a:buChar char="•"/>
            </a:pPr>
            <a:r>
              <a:rPr lang="en-US" altLang="en-US" sz="2100" dirty="0">
                <a:solidFill>
                  <a:srgbClr val="141414"/>
                </a:solidFill>
              </a:rPr>
              <a:t>Access to criteria through IPhone/IPad increases the supervisors interaction with the criteria</a:t>
            </a:r>
          </a:p>
          <a:p>
            <a:pPr marL="560388" lvl="1" indent="-179388">
              <a:lnSpc>
                <a:spcPct val="130000"/>
              </a:lnSpc>
              <a:buFontTx/>
              <a:buChar char="•"/>
            </a:pPr>
            <a:r>
              <a:rPr lang="en-US" altLang="en-US" sz="2100" dirty="0">
                <a:solidFill>
                  <a:srgbClr val="141414"/>
                </a:solidFill>
              </a:rPr>
              <a:t>Learning is enhanced by the </a:t>
            </a:r>
            <a:r>
              <a:rPr lang="en-US" altLang="en-US" sz="2100" dirty="0" smtClean="0">
                <a:solidFill>
                  <a:srgbClr val="141414"/>
                </a:solidFill>
              </a:rPr>
              <a:t>interaction </a:t>
            </a:r>
            <a:r>
              <a:rPr lang="en-US" altLang="en-US" sz="2100" dirty="0">
                <a:solidFill>
                  <a:srgbClr val="141414"/>
                </a:solidFill>
              </a:rPr>
              <a:t>between </a:t>
            </a:r>
            <a:r>
              <a:rPr lang="en-US" altLang="en-US" sz="2100" dirty="0" smtClean="0">
                <a:solidFill>
                  <a:srgbClr val="141414"/>
                </a:solidFill>
              </a:rPr>
              <a:t>the learning space &amp; the workplace, the criteria </a:t>
            </a:r>
            <a:r>
              <a:rPr lang="en-US" altLang="en-US" sz="2100" dirty="0">
                <a:solidFill>
                  <a:srgbClr val="141414"/>
                </a:solidFill>
              </a:rPr>
              <a:t>against which performance is measured, teacher mentors  and pre-service teachers</a:t>
            </a:r>
            <a:endParaRPr lang="en-US" altLang="en-US" sz="2100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Benefits………..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830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AU" dirty="0"/>
              <a:t>Feedback should </a:t>
            </a:r>
            <a:r>
              <a:rPr lang="en-AU" dirty="0" smtClean="0"/>
              <a:t>……………..</a:t>
            </a:r>
            <a:r>
              <a:rPr lang="en-AU" dirty="0"/>
              <a:t> </a:t>
            </a:r>
            <a:endParaRPr lang="en-AU" dirty="0" smtClean="0"/>
          </a:p>
          <a:p>
            <a:pPr>
              <a:buFont typeface="Wingdings 2"/>
              <a:buChar char=""/>
              <a:defRPr/>
            </a:pPr>
            <a:r>
              <a:rPr lang="en-AU" dirty="0" smtClean="0"/>
              <a:t>Be </a:t>
            </a:r>
            <a:r>
              <a:rPr lang="en-AU" dirty="0"/>
              <a:t>specific rather than general </a:t>
            </a:r>
          </a:p>
          <a:p>
            <a:pPr>
              <a:buFont typeface="Wingdings 2"/>
              <a:buChar char=""/>
              <a:defRPr/>
            </a:pPr>
            <a:r>
              <a:rPr lang="en-AU" dirty="0"/>
              <a:t>Be focused on behaviour not the person so that the receiver can do something about it</a:t>
            </a:r>
          </a:p>
          <a:p>
            <a:pPr>
              <a:buFont typeface="Wingdings 2"/>
              <a:buChar char=""/>
              <a:defRPr/>
            </a:pPr>
            <a:r>
              <a:rPr lang="en-AU" dirty="0"/>
              <a:t>Be based on facts (what you saw or heard) not speculation</a:t>
            </a:r>
          </a:p>
          <a:p>
            <a:pPr>
              <a:buFont typeface="Wingdings 2"/>
              <a:buChar char=""/>
              <a:defRPr/>
            </a:pPr>
            <a:r>
              <a:rPr lang="en-AU" dirty="0"/>
              <a:t>Be about why something happened</a:t>
            </a:r>
          </a:p>
          <a:p>
            <a:pPr>
              <a:buFont typeface="Wingdings 2"/>
              <a:buChar char=""/>
              <a:defRPr/>
            </a:pPr>
            <a:r>
              <a:rPr lang="en-AU" dirty="0"/>
              <a:t>Help rather than hurt – negative feedback should be accompanied by positive feedback</a:t>
            </a:r>
          </a:p>
          <a:p>
            <a:pPr>
              <a:buFont typeface="Wingdings 2"/>
              <a:buChar char=""/>
              <a:defRPr/>
            </a:pPr>
            <a:r>
              <a:rPr lang="en-AU" dirty="0"/>
              <a:t>Be relevant to the person concerned </a:t>
            </a:r>
            <a:r>
              <a:rPr lang="en-AU" dirty="0" smtClean="0"/>
              <a:t>for example outcomes</a:t>
            </a:r>
            <a:r>
              <a:rPr lang="en-AU" dirty="0"/>
              <a:t>, personal </a:t>
            </a:r>
            <a:r>
              <a:rPr lang="en-AU" dirty="0" smtClean="0"/>
              <a:t>development and…….. </a:t>
            </a:r>
            <a:endParaRPr lang="en-AU" dirty="0"/>
          </a:p>
          <a:p>
            <a:pPr>
              <a:buFont typeface="Wingdings 2"/>
              <a:buChar char=""/>
              <a:defRPr/>
            </a:pPr>
            <a:r>
              <a:rPr lang="en-AU" dirty="0"/>
              <a:t>Be two-way </a:t>
            </a:r>
          </a:p>
          <a:p>
            <a:pPr>
              <a:buFont typeface="Wingdings 2"/>
              <a:buChar char=""/>
              <a:defRPr/>
            </a:pPr>
            <a:r>
              <a:rPr lang="en-AU" dirty="0"/>
              <a:t>Be appropriate to the situation</a:t>
            </a:r>
          </a:p>
          <a:p>
            <a:pPr marL="274320" lvl="1">
              <a:buFont typeface="Wingdings 2"/>
              <a:buChar char=""/>
              <a:defRPr/>
            </a:pPr>
            <a:r>
              <a:rPr lang="en-AU" sz="2600" dirty="0"/>
              <a:t>Be </a:t>
            </a:r>
            <a:r>
              <a:rPr lang="en-AU" sz="2600" dirty="0" smtClean="0"/>
              <a:t>timely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The Digital Platform…An Open &amp; Shared Space for Giving Feedback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19986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AU" dirty="0"/>
              <a:t>“Mentoring can create real, relevant and meaningful relationships to induct </a:t>
            </a:r>
            <a:r>
              <a:rPr lang="en-AU" dirty="0" smtClean="0"/>
              <a:t>pre-service </a:t>
            </a:r>
            <a:r>
              <a:rPr lang="en-AU" dirty="0"/>
              <a:t>teachers into the teaching world but it has to be thoughtfully constructed within collaborative relationships.” (Top of the Class: 2007)</a:t>
            </a:r>
          </a:p>
          <a:p>
            <a:pPr marL="6858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Mentoring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234550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AU" dirty="0"/>
              <a:t>This relationship is complex &amp; can be very demanding</a:t>
            </a:r>
          </a:p>
          <a:p>
            <a:r>
              <a:rPr lang="en-AU" dirty="0" smtClean="0"/>
              <a:t>Pre-service </a:t>
            </a:r>
            <a:r>
              <a:rPr lang="en-AU" dirty="0"/>
              <a:t>teachers and teacher mentors are adult learners with different personality types, learning styles, values, beliefs and work and life experience</a:t>
            </a:r>
          </a:p>
          <a:p>
            <a:r>
              <a:rPr lang="en-AU" dirty="0"/>
              <a:t>It is not a selected relationship it is imposed</a:t>
            </a:r>
          </a:p>
          <a:p>
            <a:r>
              <a:rPr lang="en-AU" dirty="0"/>
              <a:t>There are stages in the relationship that need to be considered – getting to know you, establishing shared agreement on how we will work together, identifying specific learning needs, continuous reflection on where the relationship is where it needs to be!</a:t>
            </a:r>
          </a:p>
          <a:p>
            <a:r>
              <a:rPr lang="en-AU" dirty="0"/>
              <a:t>All stakeholders need to have shared meaning &amp; be part of a learning community</a:t>
            </a:r>
          </a:p>
          <a:p>
            <a:r>
              <a:rPr lang="en-AU" dirty="0" smtClean="0"/>
              <a:t>Pre-service teachers </a:t>
            </a:r>
            <a:r>
              <a:rPr lang="en-AU" dirty="0"/>
              <a:t>need to grow their initiative and empowerment in this professional learning experience. </a:t>
            </a:r>
          </a:p>
          <a:p>
            <a:endParaRPr lang="en-AU" dirty="0"/>
          </a:p>
          <a:p>
            <a:pPr>
              <a:buNone/>
            </a:pPr>
            <a:r>
              <a:rPr lang="en-AU" dirty="0"/>
              <a:t>	This makes us look closely at what can make &amp; what can diffuse a quality relationship?   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Key Learnings</a:t>
            </a:r>
          </a:p>
        </p:txBody>
      </p:sp>
    </p:spTree>
    <p:extLst>
      <p:ext uri="{BB962C8B-B14F-4D97-AF65-F5344CB8AC3E}">
        <p14:creationId xmlns:p14="http://schemas.microsoft.com/office/powerpoint/2010/main" val="156615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Doing </a:t>
            </a:r>
            <a:r>
              <a:rPr lang="en-AU" sz="2400" dirty="0"/>
              <a:t>things differently will lead to something exceptional, “to retain, attract and protect difficult to replace human capital innovative best practice is needed – raise the bar, be change responsive and future focused.” (Productivity Commission 2011) 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This is not an incidental process it requires thoughtful design and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53478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endParaRPr lang="en-AU" dirty="0" smtClean="0"/>
          </a:p>
          <a:p>
            <a:pPr marL="68580" indent="0">
              <a:buNone/>
            </a:pPr>
            <a:r>
              <a:rPr lang="en-AU" dirty="0" smtClean="0"/>
              <a:t>This digital platform will enable </a:t>
            </a:r>
            <a:r>
              <a:rPr lang="en-AU" dirty="0"/>
              <a:t>all stakeholders to actively construct the knowledge, own the learning and use critical reflection to identify future learning needs &amp; enhance workforce development for the future</a:t>
            </a:r>
            <a:r>
              <a:rPr lang="en-AU" dirty="0" smtClean="0"/>
              <a:t>. This will be facilitated by…………………………………….. </a:t>
            </a:r>
            <a:endParaRPr lang="en-AU" dirty="0"/>
          </a:p>
          <a:p>
            <a:r>
              <a:rPr lang="en-AU" dirty="0"/>
              <a:t>Preparing the Partnership</a:t>
            </a:r>
          </a:p>
          <a:p>
            <a:r>
              <a:rPr lang="en-AU" dirty="0"/>
              <a:t>Preparing the Person</a:t>
            </a:r>
          </a:p>
          <a:p>
            <a:r>
              <a:rPr lang="en-AU" dirty="0"/>
              <a:t>Preparing the Product &amp;</a:t>
            </a:r>
          </a:p>
          <a:p>
            <a:r>
              <a:rPr lang="en-AU" dirty="0"/>
              <a:t>Preparing the Process 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“Mentoring is an opportunity for co-creation of knowledge, learning &amp; teaching to enable the pre-service teacher to construct their personalised teacher identity.” ( Le </a:t>
            </a:r>
            <a:r>
              <a:rPr lang="en-AU" dirty="0" err="1" smtClean="0"/>
              <a:t>Cornu</a:t>
            </a:r>
            <a:r>
              <a:rPr lang="en-AU" dirty="0" smtClean="0"/>
              <a:t> &amp; Ewing 2008:1803)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Shared understanding &amp; responsibility for achieving the agreed outcomes</a:t>
            </a:r>
          </a:p>
        </p:txBody>
      </p:sp>
    </p:spTree>
    <p:extLst>
      <p:ext uri="{BB962C8B-B14F-4D97-AF65-F5344CB8AC3E}">
        <p14:creationId xmlns:p14="http://schemas.microsoft.com/office/powerpoint/2010/main" val="289281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/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THINK		PAIR                    SHARE</a:t>
            </a:r>
          </a:p>
          <a:p>
            <a:pPr marL="0" indent="0"/>
            <a:endParaRPr lang="en-US" alt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/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What words and images come into your head when you think of your students out in the ‘real world’?        </a:t>
            </a:r>
          </a:p>
          <a:p>
            <a:pPr marL="0" indent="0"/>
            <a:endParaRPr lang="en-US" alt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/>
            <a:endParaRPr lang="en-US" alt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/>
            <a:r>
              <a:rPr lang="en-AU" altLang="en-US" dirty="0">
                <a:solidFill>
                  <a:schemeClr val="accent2">
                    <a:lumMod val="75000"/>
                  </a:schemeClr>
                </a:solidFill>
              </a:rPr>
              <a:t>Now……………………………</a:t>
            </a:r>
          </a:p>
          <a:p>
            <a:pPr marL="0" indent="0"/>
            <a:endParaRPr lang="en-AU" alt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AU" alt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/>
            <a:r>
              <a:rPr lang="en-AU" altLang="en-US" dirty="0">
                <a:solidFill>
                  <a:schemeClr val="accent2">
                    <a:lumMod val="75000"/>
                  </a:schemeClr>
                </a:solidFill>
              </a:rPr>
              <a:t>How can this </a:t>
            </a:r>
            <a:r>
              <a:rPr lang="en-AU" altLang="en-US" dirty="0" smtClean="0">
                <a:solidFill>
                  <a:schemeClr val="accent2">
                    <a:lumMod val="75000"/>
                  </a:schemeClr>
                </a:solidFill>
              </a:rPr>
              <a:t>digital </a:t>
            </a:r>
            <a:r>
              <a:rPr lang="en-AU" altLang="en-US" dirty="0">
                <a:solidFill>
                  <a:schemeClr val="accent2">
                    <a:lumMod val="75000"/>
                  </a:schemeClr>
                </a:solidFill>
              </a:rPr>
              <a:t>platform be used to 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build workforce readiness and capability in ‘your’ students in a range of workplace contexts?</a:t>
            </a:r>
            <a:r>
              <a:rPr lang="en-AU" altLang="en-US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AU" alt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                           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600" dirty="0" smtClean="0">
                <a:solidFill>
                  <a:schemeClr val="accent2">
                    <a:lumMod val="75000"/>
                  </a:schemeClr>
                </a:solidFill>
                <a:cs typeface="Trebuchet MS" pitchFamily="34" charset="0"/>
              </a:rPr>
              <a:t/>
            </a:r>
            <a:br>
              <a:rPr lang="en-US" altLang="en-US" sz="3600" dirty="0" smtClean="0">
                <a:solidFill>
                  <a:schemeClr val="accent2">
                    <a:lumMod val="75000"/>
                  </a:schemeClr>
                </a:solidFill>
                <a:cs typeface="Trebuchet MS" pitchFamily="34" charset="0"/>
              </a:rPr>
            </a:br>
            <a:r>
              <a:rPr lang="en-US" altLang="en-US" sz="3600" dirty="0" smtClean="0">
                <a:solidFill>
                  <a:schemeClr val="accent2">
                    <a:lumMod val="75000"/>
                  </a:schemeClr>
                </a:solidFill>
                <a:cs typeface="Trebuchet MS" pitchFamily="34" charset="0"/>
              </a:rPr>
              <a:t>Thinking 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  <a:cs typeface="Trebuchet MS" pitchFamily="34" charset="0"/>
              </a:rPr>
              <a:t>……………………Your Reflection Time</a:t>
            </a:r>
            <a:br>
              <a:rPr lang="en-US" altLang="en-US" sz="3600" dirty="0">
                <a:solidFill>
                  <a:schemeClr val="accent2">
                    <a:lumMod val="75000"/>
                  </a:schemeClr>
                </a:solidFill>
                <a:cs typeface="Trebuchet MS" pitchFamily="34" charset="0"/>
              </a:rPr>
            </a:br>
            <a:endParaRPr lang="en-A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02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Professional learning – the opportunity for  the development of personal and professional teacher identity, through collecting feedback, self-reflecting, setting goals &amp; creating an action plan  </a:t>
            </a:r>
          </a:p>
          <a:p>
            <a:r>
              <a:rPr lang="en-AU" dirty="0"/>
              <a:t>The National  Professional Standards for Teachers – the benchmarks for best practice</a:t>
            </a:r>
          </a:p>
          <a:p>
            <a:r>
              <a:rPr lang="en-AU" dirty="0"/>
              <a:t>The Workplace culture – the context for the alignment of theory and practice</a:t>
            </a:r>
          </a:p>
          <a:p>
            <a:r>
              <a:rPr lang="en-AU" dirty="0"/>
              <a:t>Mentoring as a focused and purpose driven strategy for professional learning 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The journey begins with an informed picture of ............. </a:t>
            </a:r>
          </a:p>
        </p:txBody>
      </p:sp>
    </p:spTree>
    <p:extLst>
      <p:ext uri="{BB962C8B-B14F-4D97-AF65-F5344CB8AC3E}">
        <p14:creationId xmlns:p14="http://schemas.microsoft.com/office/powerpoint/2010/main" val="101061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AU" dirty="0"/>
              <a:t>Each pre-service teacher is assigned a mentor during their professional learning experience</a:t>
            </a:r>
          </a:p>
          <a:p>
            <a:r>
              <a:rPr lang="en-AU" dirty="0"/>
              <a:t>Mentors are required to relate, assess, coach and guide – multiple </a:t>
            </a:r>
            <a:r>
              <a:rPr lang="en-AU" dirty="0" smtClean="0"/>
              <a:t>roles!</a:t>
            </a:r>
            <a:endParaRPr lang="en-AU" dirty="0"/>
          </a:p>
          <a:p>
            <a:r>
              <a:rPr lang="en-AU" dirty="0"/>
              <a:t>The university works in partnership with schools and provides support through a professional learning team and school liaisons who are allocated to schools to moderate, manage and support the professional  learning </a:t>
            </a:r>
            <a:r>
              <a:rPr lang="en-AU" dirty="0" smtClean="0"/>
              <a:t>providers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But there can be……………………………………………………………………………………..   </a:t>
            </a:r>
            <a:endParaRPr lang="en-AU" dirty="0"/>
          </a:p>
          <a:p>
            <a:pPr marL="174625" lvl="1" indent="0">
              <a:lnSpc>
                <a:spcPct val="130000"/>
              </a:lnSpc>
              <a:spcBef>
                <a:spcPts val="300"/>
              </a:spcBef>
              <a:buClr>
                <a:srgbClr val="3C8C93"/>
              </a:buClr>
              <a:buSzPct val="60000"/>
              <a:buNone/>
            </a:pPr>
            <a:endParaRPr lang="en-US" altLang="en-US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74625" lvl="1" indent="0">
              <a:lnSpc>
                <a:spcPct val="130000"/>
              </a:lnSpc>
              <a:spcBef>
                <a:spcPts val="300"/>
              </a:spcBef>
              <a:buClr>
                <a:srgbClr val="3C8C93"/>
              </a:buClr>
              <a:buSzPct val="60000"/>
              <a:buNone/>
            </a:pPr>
            <a:r>
              <a:rPr lang="en-US" altLang="en-US" b="1" i="1" dirty="0" smtClean="0">
                <a:solidFill>
                  <a:schemeClr val="bg2">
                    <a:lumMod val="50000"/>
                  </a:schemeClr>
                </a:solidFill>
              </a:rPr>
              <a:t>Inconsistencies </a:t>
            </a:r>
            <a:r>
              <a:rPr lang="en-US" altLang="en-US" b="1" i="1" dirty="0">
                <a:solidFill>
                  <a:schemeClr val="bg2">
                    <a:lumMod val="50000"/>
                  </a:schemeClr>
                </a:solidFill>
              </a:rPr>
              <a:t>in summative(final) assessment decision making</a:t>
            </a:r>
          </a:p>
          <a:p>
            <a:pPr marL="454025" lvl="2" indent="0">
              <a:lnSpc>
                <a:spcPct val="130000"/>
              </a:lnSpc>
              <a:spcBef>
                <a:spcPts val="300"/>
              </a:spcBef>
              <a:buClr>
                <a:srgbClr val="3C8C93"/>
              </a:buClr>
              <a:buSzPct val="60000"/>
              <a:buNone/>
            </a:pPr>
            <a:endParaRPr lang="en-US" altLang="en-US" sz="22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4025" lvl="2" indent="0">
              <a:lnSpc>
                <a:spcPct val="130000"/>
              </a:lnSpc>
              <a:spcBef>
                <a:spcPts val="300"/>
              </a:spcBef>
              <a:buClr>
                <a:srgbClr val="3C8C93"/>
              </a:buClr>
              <a:buSzPct val="60000"/>
              <a:buNone/>
            </a:pPr>
            <a:r>
              <a:rPr lang="en-US" altLang="en-US" sz="2200" b="1" i="1" dirty="0" smtClean="0">
                <a:solidFill>
                  <a:schemeClr val="bg2">
                    <a:lumMod val="50000"/>
                  </a:schemeClr>
                </a:solidFill>
              </a:rPr>
              <a:t>Little </a:t>
            </a:r>
            <a:r>
              <a:rPr lang="en-US" altLang="en-US" sz="2200" b="1" i="1" dirty="0">
                <a:solidFill>
                  <a:schemeClr val="bg2">
                    <a:lumMod val="50000"/>
                  </a:schemeClr>
                </a:solidFill>
              </a:rPr>
              <a:t>structured and documented data collected during the professional learning experience to validate the final assessment </a:t>
            </a:r>
          </a:p>
          <a:p>
            <a:pPr marL="174625" lvl="1" indent="0">
              <a:lnSpc>
                <a:spcPct val="130000"/>
              </a:lnSpc>
              <a:spcBef>
                <a:spcPts val="300"/>
              </a:spcBef>
              <a:buClr>
                <a:srgbClr val="3C8C93"/>
              </a:buClr>
              <a:buSzPct val="60000"/>
              <a:buNone/>
            </a:pPr>
            <a:endParaRPr lang="en-US" altLang="en-US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74625" lvl="1" indent="0">
              <a:lnSpc>
                <a:spcPct val="130000"/>
              </a:lnSpc>
              <a:spcBef>
                <a:spcPts val="300"/>
              </a:spcBef>
              <a:buClr>
                <a:srgbClr val="3C8C93"/>
              </a:buClr>
              <a:buSzPct val="60000"/>
              <a:buNone/>
            </a:pPr>
            <a:r>
              <a:rPr lang="en-US" altLang="en-US" b="1" i="1" dirty="0" smtClean="0">
                <a:solidFill>
                  <a:schemeClr val="bg2">
                    <a:lumMod val="50000"/>
                  </a:schemeClr>
                </a:solidFill>
              </a:rPr>
              <a:t>A lack of validity </a:t>
            </a:r>
            <a:r>
              <a:rPr lang="en-US" altLang="en-US" b="1" i="1" dirty="0">
                <a:solidFill>
                  <a:schemeClr val="bg2">
                    <a:lumMod val="50000"/>
                  </a:schemeClr>
                </a:solidFill>
              </a:rPr>
              <a:t>(measuring what is supposed to be measured) and reliability (consistency across the pre-service teacher cohort) of the professional learning based </a:t>
            </a:r>
            <a:r>
              <a:rPr lang="en-US" altLang="en-US" b="1" i="1" dirty="0" smtClean="0">
                <a:solidFill>
                  <a:schemeClr val="bg2">
                    <a:lumMod val="50000"/>
                  </a:schemeClr>
                </a:solidFill>
              </a:rPr>
              <a:t>assessment </a:t>
            </a:r>
            <a:endParaRPr lang="en-US" altLang="en-US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AU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chemeClr val="tx1"/>
                </a:solidFill>
                <a:cs typeface="Trebuchet MS" pitchFamily="34" charset="0"/>
              </a:rPr>
              <a:t>The Problem………Leading to the Product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87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en-US" altLang="en-US" sz="2000" i="1" dirty="0">
                <a:latin typeface="Helvetica" charset="0"/>
              </a:rPr>
              <a:t>The Question </a:t>
            </a:r>
          </a:p>
          <a:p>
            <a:pPr marL="274320" lvl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altLang="en-US" sz="2000" i="1" dirty="0" smtClean="0">
                <a:latin typeface="Helvetica" charset="0"/>
              </a:rPr>
              <a:t> What is the </a:t>
            </a:r>
            <a:r>
              <a:rPr lang="en-US" altLang="en-US" sz="2000" i="1" dirty="0">
                <a:latin typeface="Helvetica" charset="0"/>
              </a:rPr>
              <a:t>impact on learning when  a digital platform is used to collect data, measure progress and inform judgments against clearly defined benchmarks throughout </a:t>
            </a:r>
            <a:r>
              <a:rPr lang="en-US" altLang="en-US" sz="2000" i="1" dirty="0" smtClean="0">
                <a:latin typeface="Helvetica" charset="0"/>
              </a:rPr>
              <a:t> the Professional </a:t>
            </a:r>
            <a:r>
              <a:rPr lang="en-US" altLang="en-US" sz="2000" i="1" dirty="0">
                <a:latin typeface="Helvetica" charset="0"/>
              </a:rPr>
              <a:t>Learning </a:t>
            </a:r>
            <a:r>
              <a:rPr lang="en-US" altLang="en-US" sz="2000" i="1" dirty="0" smtClean="0">
                <a:latin typeface="Helvetica" charset="0"/>
              </a:rPr>
              <a:t>Experience</a:t>
            </a:r>
            <a:r>
              <a:rPr lang="en-US" altLang="en-US" sz="2000" i="1" dirty="0">
                <a:latin typeface="Helvetica" charset="0"/>
              </a:rPr>
              <a:t>? </a:t>
            </a:r>
            <a:endParaRPr lang="en-US" altLang="en-US" sz="2000" dirty="0">
              <a:latin typeface="Helvetica" charset="0"/>
            </a:endParaRPr>
          </a:p>
          <a:p>
            <a:pPr marL="0" indent="0">
              <a:buNone/>
            </a:pPr>
            <a:endParaRPr lang="en-US" altLang="en-US" sz="2000" i="1" dirty="0"/>
          </a:p>
          <a:p>
            <a:pPr marL="0" indent="0">
              <a:buNone/>
            </a:pPr>
            <a:r>
              <a:rPr lang="en-US" altLang="en-US" sz="2000" b="1" i="1" dirty="0"/>
              <a:t>The Aim</a:t>
            </a:r>
          </a:p>
          <a:p>
            <a:r>
              <a:rPr lang="en-US" altLang="en-US" sz="2000" b="1" i="1" dirty="0"/>
              <a:t>Explore how a digital platform might assist on-site supervisors (teacher mentors) and </a:t>
            </a:r>
            <a:r>
              <a:rPr lang="en-US" altLang="en-US" sz="2000" b="1" i="1" dirty="0" smtClean="0"/>
              <a:t>pre-service teachers </a:t>
            </a:r>
            <a:r>
              <a:rPr lang="en-US" altLang="en-US" sz="2000" b="1" i="1" dirty="0"/>
              <a:t>in the formative (developmental) and summative (final)  assessment processes</a:t>
            </a:r>
            <a:endParaRPr lang="en-AU" sz="2000" b="1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So What do we need to know &amp; do…………?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114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941168"/>
          </a:xfrm>
        </p:spPr>
        <p:txBody>
          <a:bodyPr>
            <a:normAutofit fontScale="70000" lnSpcReduction="20000"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en-AU" altLang="en-US" dirty="0" smtClean="0"/>
              <a:t>Professional learning Experiences within the education context  are complex and engage diverse stakeholders with diverse perspectives on what is effective performance management of the pre-service teacher</a:t>
            </a:r>
          </a:p>
          <a:p>
            <a:pPr marL="171450" indent="-171450"/>
            <a:endParaRPr lang="en-AU" altLang="en-US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en-AU" altLang="en-US" dirty="0" smtClean="0"/>
              <a:t> Shared meaning driven by a specific product and process will grow quality teachers by ensuring a valid, reliable, flexible and fair approach to workplace learning</a:t>
            </a:r>
          </a:p>
          <a:p>
            <a:pPr marL="171450" indent="-171450"/>
            <a:endParaRPr lang="en-AU" altLang="en-US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en-AU" altLang="en-US" dirty="0" smtClean="0"/>
              <a:t> Needing a personalised approach to giving and receiving feedback</a:t>
            </a:r>
          </a:p>
          <a:p>
            <a:pPr marL="171450" indent="-171450">
              <a:buFont typeface="Wingdings" pitchFamily="2" charset="2"/>
              <a:buChar char="v"/>
            </a:pPr>
            <a:endParaRPr lang="en-AU" altLang="en-US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en-AU" altLang="en-US" dirty="0" smtClean="0"/>
              <a:t>Establishing a critical relationship with the on-site supervisor (who is the teacher mentor in education) – different personality types, learning styles, beliefs and work and life experiences….. and a number of roles can be played – they guide, they relate, they instruct &amp; they assess.</a:t>
            </a:r>
          </a:p>
          <a:p>
            <a:pPr marL="171450" indent="-171450">
              <a:buFont typeface="Wingdings" pitchFamily="2" charset="2"/>
              <a:buChar char="v"/>
            </a:pPr>
            <a:endParaRPr lang="en-AU" altLang="en-US" dirty="0" smtClean="0"/>
          </a:p>
          <a:p>
            <a:pPr marL="0" indent="0">
              <a:buNone/>
            </a:pPr>
            <a:r>
              <a:rPr lang="en-AU" altLang="en-US" dirty="0" smtClean="0"/>
              <a:t/>
            </a:r>
            <a:br>
              <a:rPr lang="en-AU" altLang="en-US" dirty="0" smtClean="0"/>
            </a:b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rmAutofit fontScale="90000"/>
          </a:bodyPr>
          <a:lstStyle/>
          <a:p>
            <a:r>
              <a:rPr lang="en-AU" altLang="en-US" dirty="0" smtClean="0"/>
              <a:t/>
            </a:r>
            <a:br>
              <a:rPr lang="en-AU" altLang="en-US" dirty="0" smtClean="0"/>
            </a:br>
            <a:r>
              <a:rPr lang="en-AU" altLang="en-US" dirty="0" smtClean="0"/>
              <a:t/>
            </a:r>
            <a:br>
              <a:rPr lang="en-AU" altLang="en-US" dirty="0" smtClean="0"/>
            </a:br>
            <a:r>
              <a:rPr lang="en-AU" altLang="en-US" dirty="0" smtClean="0"/>
              <a:t/>
            </a:r>
            <a:br>
              <a:rPr lang="en-AU" altLang="en-US" dirty="0" smtClean="0"/>
            </a:br>
            <a:r>
              <a:rPr lang="en-AU" altLang="en-US" dirty="0" smtClean="0"/>
              <a:t/>
            </a:r>
            <a:br>
              <a:rPr lang="en-AU" altLang="en-US" dirty="0" smtClean="0"/>
            </a:br>
            <a:r>
              <a:rPr lang="en-AU" altLang="en-US" sz="2000" dirty="0" smtClean="0"/>
              <a:t>A Digital Platform…..the difference it can make…. linking the person, the product and the processes &amp; creating a level playing field where all stakeholders feel empowered and on the same page.</a:t>
            </a:r>
            <a:br>
              <a:rPr lang="en-AU" altLang="en-US" sz="2000" dirty="0" smtClean="0"/>
            </a:br>
            <a:r>
              <a:rPr lang="en-AU" altLang="en-US" sz="2000" dirty="0" smtClean="0"/>
              <a:t/>
            </a:r>
            <a:br>
              <a:rPr lang="en-AU" altLang="en-US" sz="2000" dirty="0" smtClean="0"/>
            </a:br>
            <a:r>
              <a:rPr lang="en-AU" altLang="en-US" sz="2000" dirty="0"/>
              <a:t/>
            </a:r>
            <a:br>
              <a:rPr lang="en-AU" altLang="en-US" sz="2000" dirty="0"/>
            </a:br>
            <a:r>
              <a:rPr lang="en-AU" altLang="en-US" dirty="0" smtClean="0"/>
              <a:t/>
            </a:r>
            <a:br>
              <a:rPr lang="en-AU" altLang="en-US" dirty="0" smtClean="0"/>
            </a:br>
            <a:r>
              <a:rPr lang="en-AU" altLang="en-US" dirty="0" smtClean="0"/>
              <a:t/>
            </a:r>
            <a:br>
              <a:rPr lang="en-AU" altLang="en-US" dirty="0" smtClean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186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3" action="ppaction://hlinkfile"/>
              </a:rPr>
              <a:t>photo.PNG</a:t>
            </a:r>
          </a:p>
          <a:p>
            <a:r>
              <a:rPr lang="en-AU" dirty="0">
                <a:hlinkClick r:id="rId4" action="ppaction://hlinkfile"/>
              </a:rPr>
              <a:t>photo (3).PNG</a:t>
            </a:r>
            <a:endParaRPr lang="en-AU" dirty="0"/>
          </a:p>
          <a:p>
            <a:r>
              <a:rPr lang="en-AU" dirty="0" smtClean="0">
                <a:hlinkClick r:id="rId5" action="ppaction://hlinkfile"/>
              </a:rPr>
              <a:t>photo </a:t>
            </a:r>
            <a:r>
              <a:rPr lang="en-AU" dirty="0">
                <a:hlinkClick r:id="rId5" action="ppaction://hlinkfile"/>
              </a:rPr>
              <a:t>(8).PNG</a:t>
            </a:r>
            <a:endParaRPr lang="en-AU" dirty="0"/>
          </a:p>
          <a:p>
            <a:r>
              <a:rPr lang="en-AU" dirty="0" err="1">
                <a:hlinkClick r:id="rId6" action="ppaction://hlinkfile"/>
              </a:rPr>
              <a:t>Goalsphoto</a:t>
            </a:r>
            <a:r>
              <a:rPr lang="en-AU" dirty="0">
                <a:hlinkClick r:id="rId6" action="ppaction://hlinkfile"/>
              </a:rPr>
              <a:t> (6).png</a:t>
            </a:r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the digital platform looks like…….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107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392488"/>
          </a:xfrm>
        </p:spPr>
        <p:txBody>
          <a:bodyPr>
            <a:normAutofit fontScale="25000" lnSpcReduction="20000"/>
          </a:bodyPr>
          <a:lstStyle/>
          <a:p>
            <a:r>
              <a:rPr lang="en-AU" sz="5600" b="1" dirty="0"/>
              <a:t>Open &amp; agreed criteria against which performance is measured for specific learning </a:t>
            </a:r>
            <a:r>
              <a:rPr lang="en-AU" sz="5600" b="1" dirty="0" smtClean="0"/>
              <a:t>groups….in the Education context</a:t>
            </a:r>
          </a:p>
          <a:p>
            <a:r>
              <a:rPr lang="en-AU" sz="5600" dirty="0" smtClean="0"/>
              <a:t>  </a:t>
            </a:r>
            <a:r>
              <a:rPr lang="en-AU" sz="5600" dirty="0" smtClean="0">
                <a:hlinkClick r:id="rId3"/>
              </a:rPr>
              <a:t>Find by standard | Australian Institute for Teaching and School Leadership</a:t>
            </a:r>
            <a:endParaRPr lang="en-AU" sz="5600" dirty="0"/>
          </a:p>
          <a:p>
            <a:pPr marL="0" indent="0">
              <a:buNone/>
            </a:pPr>
            <a:r>
              <a:rPr lang="en-AU" sz="5600" b="1" dirty="0">
                <a:solidFill>
                  <a:schemeClr val="bg2">
                    <a:lumMod val="50000"/>
                  </a:schemeClr>
                </a:solidFill>
              </a:rPr>
              <a:t>A framework for determining performance – 5 stars</a:t>
            </a:r>
            <a:r>
              <a:rPr lang="en-AU" sz="5600" b="1" dirty="0" smtClean="0">
                <a:solidFill>
                  <a:schemeClr val="bg2">
                    <a:lumMod val="50000"/>
                  </a:schemeClr>
                </a:solidFill>
              </a:rPr>
              <a:t>…</a:t>
            </a:r>
          </a:p>
          <a:p>
            <a:endParaRPr lang="en-AU" sz="3000" dirty="0"/>
          </a:p>
          <a:p>
            <a:pPr marL="0" indent="0">
              <a:buNone/>
            </a:pPr>
            <a:r>
              <a:rPr lang="en-AU" sz="4800" b="1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AU" sz="4800" b="1" dirty="0">
                <a:solidFill>
                  <a:schemeClr val="bg2">
                    <a:lumMod val="50000"/>
                  </a:schemeClr>
                </a:solidFill>
              </a:rPr>
              <a:t>star = Support Required </a:t>
            </a:r>
            <a:r>
              <a:rPr lang="en-AU" sz="4800" b="1" dirty="0" smtClean="0">
                <a:solidFill>
                  <a:schemeClr val="bg2">
                    <a:lumMod val="50000"/>
                  </a:schemeClr>
                </a:solidFill>
              </a:rPr>
              <a:t>- the </a:t>
            </a:r>
            <a:r>
              <a:rPr lang="en-AU" sz="4800" b="1" dirty="0">
                <a:solidFill>
                  <a:schemeClr val="bg2">
                    <a:lumMod val="50000"/>
                  </a:schemeClr>
                </a:solidFill>
              </a:rPr>
              <a:t>individual needs further guidance, reflection &amp; practice to grow competence &amp; confidence in the identified area</a:t>
            </a:r>
          </a:p>
          <a:p>
            <a:pPr marL="0" indent="0">
              <a:buNone/>
            </a:pPr>
            <a:endParaRPr lang="en-AU" sz="4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AU" sz="4800" b="1" dirty="0" smtClean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en-AU" sz="4800" b="1" dirty="0">
                <a:solidFill>
                  <a:schemeClr val="bg2">
                    <a:lumMod val="50000"/>
                  </a:schemeClr>
                </a:solidFill>
              </a:rPr>
              <a:t>stars = </a:t>
            </a:r>
            <a:r>
              <a:rPr lang="en-AU" sz="4800" b="1" dirty="0" smtClean="0">
                <a:solidFill>
                  <a:schemeClr val="bg2">
                    <a:lumMod val="50000"/>
                  </a:schemeClr>
                </a:solidFill>
              </a:rPr>
              <a:t>Developing - the </a:t>
            </a:r>
            <a:r>
              <a:rPr lang="en-AU" sz="4800" b="1" dirty="0">
                <a:solidFill>
                  <a:schemeClr val="bg2">
                    <a:lumMod val="50000"/>
                  </a:schemeClr>
                </a:solidFill>
              </a:rPr>
              <a:t>individual is beginning to understand, reflects &amp; sees improvements that need to be made to grow competence &amp; confidence in future classroom practice </a:t>
            </a:r>
          </a:p>
          <a:p>
            <a:pPr marL="0" indent="0">
              <a:buNone/>
            </a:pPr>
            <a:endParaRPr lang="en-AU" sz="4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AU" sz="4800" b="1" dirty="0" smtClean="0">
                <a:solidFill>
                  <a:schemeClr val="bg2">
                    <a:lumMod val="50000"/>
                  </a:schemeClr>
                </a:solidFill>
              </a:rPr>
              <a:t>3 </a:t>
            </a:r>
            <a:r>
              <a:rPr lang="en-AU" sz="4800" b="1" dirty="0">
                <a:solidFill>
                  <a:schemeClr val="bg2">
                    <a:lumMod val="50000"/>
                  </a:schemeClr>
                </a:solidFill>
              </a:rPr>
              <a:t>stars = Developing </a:t>
            </a:r>
            <a:r>
              <a:rPr lang="en-AU" sz="4800" b="1" dirty="0" smtClean="0">
                <a:solidFill>
                  <a:schemeClr val="bg2">
                    <a:lumMod val="50000"/>
                  </a:schemeClr>
                </a:solidFill>
              </a:rPr>
              <a:t>effectively -the </a:t>
            </a:r>
            <a:r>
              <a:rPr lang="en-AU" sz="4800" b="1" dirty="0">
                <a:solidFill>
                  <a:schemeClr val="bg2">
                    <a:lumMod val="50000"/>
                  </a:schemeClr>
                </a:solidFill>
              </a:rPr>
              <a:t>individual understands, demonstrates competence &amp; confidence &amp; takes initiative to incorporate ideas learned from discussion &amp; classroom practice</a:t>
            </a:r>
          </a:p>
          <a:p>
            <a:pPr marL="0" indent="0">
              <a:buNone/>
            </a:pPr>
            <a:endParaRPr lang="en-AU" sz="4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AU" sz="4800" b="1" dirty="0" smtClean="0">
                <a:solidFill>
                  <a:schemeClr val="bg2">
                    <a:lumMod val="50000"/>
                  </a:schemeClr>
                </a:solidFill>
              </a:rPr>
              <a:t>4 </a:t>
            </a:r>
            <a:r>
              <a:rPr lang="en-AU" sz="4800" b="1" dirty="0">
                <a:solidFill>
                  <a:schemeClr val="bg2">
                    <a:lumMod val="50000"/>
                  </a:schemeClr>
                </a:solidFill>
              </a:rPr>
              <a:t>stars = Developed </a:t>
            </a:r>
            <a:r>
              <a:rPr lang="en-AU" sz="4800" b="1" dirty="0" smtClean="0">
                <a:solidFill>
                  <a:schemeClr val="bg2">
                    <a:lumMod val="50000"/>
                  </a:schemeClr>
                </a:solidFill>
              </a:rPr>
              <a:t>effectiveness -the </a:t>
            </a:r>
            <a:r>
              <a:rPr lang="en-AU" sz="4800" b="1" dirty="0">
                <a:solidFill>
                  <a:schemeClr val="bg2">
                    <a:lumMod val="50000"/>
                  </a:schemeClr>
                </a:solidFill>
              </a:rPr>
              <a:t>individual models mostly consistent levels of competence &amp; confidence in creating quality classroom </a:t>
            </a:r>
            <a:r>
              <a:rPr lang="en-AU" sz="4800" b="1" dirty="0" smtClean="0">
                <a:solidFill>
                  <a:schemeClr val="bg2">
                    <a:lumMod val="50000"/>
                  </a:schemeClr>
                </a:solidFill>
              </a:rPr>
              <a:t>practice</a:t>
            </a:r>
          </a:p>
          <a:p>
            <a:pPr marL="0" indent="0">
              <a:buNone/>
            </a:pPr>
            <a:endParaRPr lang="en-AU" sz="4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AU" sz="4800" b="1" dirty="0" smtClean="0">
                <a:solidFill>
                  <a:schemeClr val="bg2">
                    <a:lumMod val="50000"/>
                  </a:schemeClr>
                </a:solidFill>
              </a:rPr>
              <a:t>5 </a:t>
            </a:r>
            <a:r>
              <a:rPr lang="en-AU" sz="4800" b="1" dirty="0">
                <a:solidFill>
                  <a:schemeClr val="bg2">
                    <a:lumMod val="50000"/>
                  </a:schemeClr>
                </a:solidFill>
              </a:rPr>
              <a:t>stars = Highly proficient </a:t>
            </a:r>
            <a:r>
              <a:rPr lang="en-AU" sz="4800" b="1" dirty="0" smtClean="0">
                <a:solidFill>
                  <a:schemeClr val="bg2">
                    <a:lumMod val="50000"/>
                  </a:schemeClr>
                </a:solidFill>
              </a:rPr>
              <a:t>-the </a:t>
            </a:r>
            <a:r>
              <a:rPr lang="en-AU" sz="4800" b="1" dirty="0">
                <a:solidFill>
                  <a:schemeClr val="bg2">
                    <a:lumMod val="50000"/>
                  </a:schemeClr>
                </a:solidFill>
              </a:rPr>
              <a:t>individual models excellent levels of competence &amp; confidence in creating quality classroom practice </a:t>
            </a:r>
          </a:p>
          <a:p>
            <a:pPr marL="0" indent="0">
              <a:buNone/>
            </a:pPr>
            <a:r>
              <a:rPr lang="en-AU" sz="4800" b="1" dirty="0">
                <a:solidFill>
                  <a:schemeClr val="bg2">
                    <a:lumMod val="50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en-AU" sz="4800" b="1" dirty="0" smtClean="0">
                <a:solidFill>
                  <a:schemeClr val="bg2">
                    <a:lumMod val="50000"/>
                  </a:schemeClr>
                </a:solidFill>
              </a:rPr>
              <a:t>Videos </a:t>
            </a:r>
            <a:r>
              <a:rPr lang="en-AU" sz="4800" b="1" dirty="0">
                <a:solidFill>
                  <a:schemeClr val="bg2">
                    <a:lumMod val="50000"/>
                  </a:schemeClr>
                </a:solidFill>
              </a:rPr>
              <a:t>can be used to capture evidence ….what the pre-service teacher is doing in the moment.</a:t>
            </a:r>
          </a:p>
          <a:p>
            <a:endParaRPr lang="en-AU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The features of this digital platform…</a:t>
            </a:r>
          </a:p>
        </p:txBody>
      </p:sp>
    </p:spTree>
    <p:extLst>
      <p:ext uri="{BB962C8B-B14F-4D97-AF65-F5344CB8AC3E}">
        <p14:creationId xmlns:p14="http://schemas.microsoft.com/office/powerpoint/2010/main" val="19569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There is a space for providing personalised details which includes comments, identification of specific learning needs, development of  goals and an agreed action plan to grow these areas</a:t>
            </a:r>
          </a:p>
          <a:p>
            <a:r>
              <a:rPr lang="en-AU" dirty="0"/>
              <a:t>And….this data enables tracking of the pre-service teacher’s performance over time  </a:t>
            </a:r>
          </a:p>
          <a:p>
            <a:pPr marL="0" indent="0">
              <a:buNone/>
            </a:pPr>
            <a:r>
              <a:rPr lang="en-AU" dirty="0"/>
              <a:t>This facilitates alignment between the mentor as the assessor &amp; the pre-service teacher…joint &amp; mutual perspectives on the process strongly supports a shared valuation of delivered performance 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The features of this digital platform</a:t>
            </a:r>
          </a:p>
        </p:txBody>
      </p:sp>
    </p:spTree>
    <p:extLst>
      <p:ext uri="{BB962C8B-B14F-4D97-AF65-F5344CB8AC3E}">
        <p14:creationId xmlns:p14="http://schemas.microsoft.com/office/powerpoint/2010/main" val="312226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/>
              <a:t>A framework for self-reflection &amp; on-going learning…so what do I know, what do I need to know; what strategies will I put in place to build my knowledge &amp; skills; collect feedback &amp; consistently track performance…do deconstruct, reflect &amp; act!</a:t>
            </a:r>
          </a:p>
          <a:p>
            <a:pPr marL="0" indent="0">
              <a:buNone/>
            </a:pPr>
            <a:r>
              <a:rPr lang="en-AU" dirty="0"/>
              <a:t>This empowers the teacher mentor:</a:t>
            </a:r>
          </a:p>
          <a:p>
            <a:r>
              <a:rPr lang="en-AU" dirty="0"/>
              <a:t> To personalise the guidance they provide</a:t>
            </a:r>
          </a:p>
          <a:p>
            <a:r>
              <a:rPr lang="en-AU" dirty="0"/>
              <a:t>  To provide a valid, reliable, flexible &amp; fair assessment process …..&amp;</a:t>
            </a:r>
          </a:p>
          <a:p>
            <a:r>
              <a:rPr lang="en-AU" dirty="0"/>
              <a:t>Optimises the opportunity for connected &amp; real discussion – breaking down barriers, questioning, reflecting, re-evaluating &amp; inquiring into why.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Benefits……………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27013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906</TotalTime>
  <Words>1653</Words>
  <Application>Microsoft Office PowerPoint</Application>
  <PresentationFormat>On-screen Show (4:3)</PresentationFormat>
  <Paragraphs>172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 Using a Digital Platform to facilitate a quality professional learning experience  </vt:lpstr>
      <vt:lpstr>The journey begins with an informed picture of ............. </vt:lpstr>
      <vt:lpstr>The Problem………Leading to the Product</vt:lpstr>
      <vt:lpstr>So What do we need to know &amp; do…………? </vt:lpstr>
      <vt:lpstr>    A Digital Platform…..the difference it can make…. linking the person, the product and the processes &amp; creating a level playing field where all stakeholders feel empowered and on the same page.     </vt:lpstr>
      <vt:lpstr>What the digital platform looks like…….</vt:lpstr>
      <vt:lpstr>The features of this digital platform…</vt:lpstr>
      <vt:lpstr>The features of this digital platform</vt:lpstr>
      <vt:lpstr>The Benefits……………</vt:lpstr>
      <vt:lpstr>The Benefits………..</vt:lpstr>
      <vt:lpstr>The Digital Platform…An Open &amp; Shared Space for Giving Feedback</vt:lpstr>
      <vt:lpstr>Mentoring relationships </vt:lpstr>
      <vt:lpstr>Some Key Learnings</vt:lpstr>
      <vt:lpstr>This is not an incidental process it requires thoughtful design and implementation</vt:lpstr>
      <vt:lpstr>Shared understanding &amp; responsibility for achieving the agreed outcomes</vt:lpstr>
      <vt:lpstr> Thinking ……………………Your Reflection Time </vt:lpstr>
    </vt:vector>
  </TitlesOfParts>
  <Company>University of the Sunshine Coast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Guided Learning</dc:title>
  <dc:creator>Elizabeth Toohey</dc:creator>
  <cp:lastModifiedBy>Elizabeth Toohey</cp:lastModifiedBy>
  <cp:revision>34</cp:revision>
  <cp:lastPrinted>2014-07-08T03:20:42Z</cp:lastPrinted>
  <dcterms:created xsi:type="dcterms:W3CDTF">2014-07-02T22:05:59Z</dcterms:created>
  <dcterms:modified xsi:type="dcterms:W3CDTF">2014-07-15T00:08:34Z</dcterms:modified>
</cp:coreProperties>
</file>