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09797-CF97-40EE-AC58-9541F9846AC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AF5064A-BE31-4BEE-8E68-EA25FB21727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AU" dirty="0" smtClean="0">
              <a:solidFill>
                <a:srgbClr val="FFFF00"/>
              </a:solidFill>
            </a:rPr>
            <a:t>3 Campuses</a:t>
          </a:r>
          <a:endParaRPr lang="en-AU" dirty="0">
            <a:solidFill>
              <a:srgbClr val="FFFF00"/>
            </a:solidFill>
          </a:endParaRPr>
        </a:p>
      </dgm:t>
    </dgm:pt>
    <dgm:pt modelId="{096A8E4E-1672-4D29-A7A8-14981158011A}" type="parTrans" cxnId="{CF058E3D-A50A-46C2-BA4B-0F5C9E7AFD0D}">
      <dgm:prSet/>
      <dgm:spPr/>
      <dgm:t>
        <a:bodyPr/>
        <a:lstStyle/>
        <a:p>
          <a:endParaRPr lang="en-AU"/>
        </a:p>
      </dgm:t>
    </dgm:pt>
    <dgm:pt modelId="{39D29809-E0F0-487C-A295-3283A9A919B2}" type="sibTrans" cxnId="{CF058E3D-A50A-46C2-BA4B-0F5C9E7AFD0D}">
      <dgm:prSet/>
      <dgm:spPr/>
      <dgm:t>
        <a:bodyPr/>
        <a:lstStyle/>
        <a:p>
          <a:endParaRPr lang="en-AU"/>
        </a:p>
      </dgm:t>
    </dgm:pt>
    <dgm:pt modelId="{CF6FDE00-7F66-4B02-B299-7C57FB482562}">
      <dgm:prSet phldrT="[Text]"/>
      <dgm:spPr/>
      <dgm:t>
        <a:bodyPr/>
        <a:lstStyle/>
        <a:p>
          <a:r>
            <a:rPr lang="en-AU" dirty="0" smtClean="0"/>
            <a:t>Burwood</a:t>
          </a:r>
          <a:endParaRPr lang="en-AU" dirty="0"/>
        </a:p>
      </dgm:t>
    </dgm:pt>
    <dgm:pt modelId="{A80B82C4-2C70-45D6-BE2A-EB28C6ABDB7D}" type="parTrans" cxnId="{7E1BACC6-D7E4-4DA4-A072-82F0CC2B2176}">
      <dgm:prSet/>
      <dgm:spPr/>
      <dgm:t>
        <a:bodyPr/>
        <a:lstStyle/>
        <a:p>
          <a:endParaRPr lang="en-AU"/>
        </a:p>
      </dgm:t>
    </dgm:pt>
    <dgm:pt modelId="{0D99768E-467D-4222-9C1F-74CF8842E7C4}" type="sibTrans" cxnId="{7E1BACC6-D7E4-4DA4-A072-82F0CC2B2176}">
      <dgm:prSet/>
      <dgm:spPr/>
      <dgm:t>
        <a:bodyPr/>
        <a:lstStyle/>
        <a:p>
          <a:endParaRPr lang="en-AU"/>
        </a:p>
      </dgm:t>
    </dgm:pt>
    <dgm:pt modelId="{9065FF94-6210-477C-9F85-46D314A01658}">
      <dgm:prSet phldrT="[Text]"/>
      <dgm:spPr/>
      <dgm:t>
        <a:bodyPr/>
        <a:lstStyle/>
        <a:p>
          <a:r>
            <a:rPr lang="en-AU" dirty="0" smtClean="0"/>
            <a:t>Geelong</a:t>
          </a:r>
          <a:endParaRPr lang="en-AU" dirty="0"/>
        </a:p>
      </dgm:t>
    </dgm:pt>
    <dgm:pt modelId="{E1E89A18-677F-42AD-B7CE-4F6535F273D9}" type="parTrans" cxnId="{98CE0785-F9E1-49C2-978E-4B63B199E743}">
      <dgm:prSet/>
      <dgm:spPr/>
      <dgm:t>
        <a:bodyPr/>
        <a:lstStyle/>
        <a:p>
          <a:endParaRPr lang="en-AU"/>
        </a:p>
      </dgm:t>
    </dgm:pt>
    <dgm:pt modelId="{8F7665A4-07F9-4B8F-B5A1-55F7F2F9B2D8}" type="sibTrans" cxnId="{98CE0785-F9E1-49C2-978E-4B63B199E743}">
      <dgm:prSet/>
      <dgm:spPr/>
      <dgm:t>
        <a:bodyPr/>
        <a:lstStyle/>
        <a:p>
          <a:endParaRPr lang="en-AU"/>
        </a:p>
      </dgm:t>
    </dgm:pt>
    <dgm:pt modelId="{26FD9559-B109-419B-BE56-6331840A37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AU" dirty="0" smtClean="0">
              <a:solidFill>
                <a:srgbClr val="FFFF00"/>
              </a:solidFill>
            </a:rPr>
            <a:t>InPlace Software </a:t>
          </a:r>
          <a:endParaRPr lang="en-AU" dirty="0">
            <a:solidFill>
              <a:srgbClr val="FFFF00"/>
            </a:solidFill>
          </a:endParaRPr>
        </a:p>
      </dgm:t>
    </dgm:pt>
    <dgm:pt modelId="{1E81F5AA-5D80-4105-8086-0925DDFBD7C7}" type="parTrans" cxnId="{49D964A0-D692-4479-B03F-498020819EA8}">
      <dgm:prSet/>
      <dgm:spPr/>
      <dgm:t>
        <a:bodyPr/>
        <a:lstStyle/>
        <a:p>
          <a:endParaRPr lang="en-AU"/>
        </a:p>
      </dgm:t>
    </dgm:pt>
    <dgm:pt modelId="{AB930337-CF4A-4768-8A40-B44B1D8FA998}" type="sibTrans" cxnId="{49D964A0-D692-4479-B03F-498020819EA8}">
      <dgm:prSet/>
      <dgm:spPr/>
      <dgm:t>
        <a:bodyPr/>
        <a:lstStyle/>
        <a:p>
          <a:endParaRPr lang="en-AU"/>
        </a:p>
      </dgm:t>
    </dgm:pt>
    <dgm:pt modelId="{F8EA3CD8-EAFA-4C4A-B02C-9BE0156DE1A6}">
      <dgm:prSet phldrT="[Text]"/>
      <dgm:spPr/>
      <dgm:t>
        <a:bodyPr/>
        <a:lstStyle/>
        <a:p>
          <a:r>
            <a:rPr lang="en-AU" dirty="0" smtClean="0"/>
            <a:t>Request Manager</a:t>
          </a:r>
          <a:endParaRPr lang="en-AU" dirty="0"/>
        </a:p>
      </dgm:t>
    </dgm:pt>
    <dgm:pt modelId="{1900223E-D802-4838-9CCA-51CBFDCA6620}" type="parTrans" cxnId="{B4C33A3B-44D2-40A7-9B5A-507997E66812}">
      <dgm:prSet/>
      <dgm:spPr/>
      <dgm:t>
        <a:bodyPr/>
        <a:lstStyle/>
        <a:p>
          <a:endParaRPr lang="en-AU"/>
        </a:p>
      </dgm:t>
    </dgm:pt>
    <dgm:pt modelId="{07A8320F-A1A0-4B3A-9881-0873935B87BE}" type="sibTrans" cxnId="{B4C33A3B-44D2-40A7-9B5A-507997E66812}">
      <dgm:prSet/>
      <dgm:spPr/>
      <dgm:t>
        <a:bodyPr/>
        <a:lstStyle/>
        <a:p>
          <a:endParaRPr lang="en-AU"/>
        </a:p>
      </dgm:t>
    </dgm:pt>
    <dgm:pt modelId="{1446F751-E9F3-487A-9585-244F5F4F8864}">
      <dgm:prSet phldrT="[Text]"/>
      <dgm:spPr/>
      <dgm:t>
        <a:bodyPr/>
        <a:lstStyle/>
        <a:p>
          <a:r>
            <a:rPr lang="en-AU" dirty="0" smtClean="0"/>
            <a:t>Placement Manager</a:t>
          </a:r>
          <a:endParaRPr lang="en-AU" dirty="0"/>
        </a:p>
      </dgm:t>
    </dgm:pt>
    <dgm:pt modelId="{AA19CC5F-1C30-4C63-8544-2D464A70D415}" type="parTrans" cxnId="{D67536A7-0F53-4416-948C-9985FBCD38DC}">
      <dgm:prSet/>
      <dgm:spPr/>
      <dgm:t>
        <a:bodyPr/>
        <a:lstStyle/>
        <a:p>
          <a:endParaRPr lang="en-AU"/>
        </a:p>
      </dgm:t>
    </dgm:pt>
    <dgm:pt modelId="{1860D53F-558C-43FA-9AFE-4EEBE597A9B8}" type="sibTrans" cxnId="{D67536A7-0F53-4416-948C-9985FBCD38DC}">
      <dgm:prSet/>
      <dgm:spPr/>
      <dgm:t>
        <a:bodyPr/>
        <a:lstStyle/>
        <a:p>
          <a:endParaRPr lang="en-AU"/>
        </a:p>
      </dgm:t>
    </dgm:pt>
    <dgm:pt modelId="{5CDFDAAD-6620-44D6-AF2F-DE2FC178055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AU" dirty="0" smtClean="0">
              <a:solidFill>
                <a:srgbClr val="FFFF00"/>
              </a:solidFill>
            </a:rPr>
            <a:t>Courses</a:t>
          </a:r>
          <a:endParaRPr lang="en-AU" dirty="0">
            <a:solidFill>
              <a:srgbClr val="FFFF00"/>
            </a:solidFill>
          </a:endParaRPr>
        </a:p>
      </dgm:t>
    </dgm:pt>
    <dgm:pt modelId="{0235C815-482A-40DD-A4A2-B1A36102F6C0}" type="parTrans" cxnId="{C9B7EB5C-6BE0-44C6-A496-610B1F731946}">
      <dgm:prSet/>
      <dgm:spPr/>
      <dgm:t>
        <a:bodyPr/>
        <a:lstStyle/>
        <a:p>
          <a:endParaRPr lang="en-AU"/>
        </a:p>
      </dgm:t>
    </dgm:pt>
    <dgm:pt modelId="{F7FB2D84-AF79-44CC-9183-48E63D7ED2FF}" type="sibTrans" cxnId="{C9B7EB5C-6BE0-44C6-A496-610B1F731946}">
      <dgm:prSet/>
      <dgm:spPr/>
      <dgm:t>
        <a:bodyPr/>
        <a:lstStyle/>
        <a:p>
          <a:endParaRPr lang="en-AU"/>
        </a:p>
      </dgm:t>
    </dgm:pt>
    <dgm:pt modelId="{FEAA2ED5-949B-421A-B33A-F188899CB4A4}">
      <dgm:prSet phldrT="[Text]"/>
      <dgm:spPr/>
      <dgm:t>
        <a:bodyPr/>
        <a:lstStyle/>
        <a:p>
          <a:r>
            <a:rPr lang="en-AU" dirty="0" smtClean="0"/>
            <a:t>U/G on campus mode    5 courses, 19 placement units</a:t>
          </a:r>
          <a:endParaRPr lang="en-AU" dirty="0"/>
        </a:p>
      </dgm:t>
    </dgm:pt>
    <dgm:pt modelId="{8127A09D-DF18-416E-8E1A-30D35652471E}" type="parTrans" cxnId="{3B1AD332-80DE-46AD-A3B2-9EC1BB67B4D9}">
      <dgm:prSet/>
      <dgm:spPr/>
      <dgm:t>
        <a:bodyPr/>
        <a:lstStyle/>
        <a:p>
          <a:endParaRPr lang="en-AU"/>
        </a:p>
      </dgm:t>
    </dgm:pt>
    <dgm:pt modelId="{5B91A0D4-98DB-48BB-8B53-E8ACC14FAA7F}" type="sibTrans" cxnId="{3B1AD332-80DE-46AD-A3B2-9EC1BB67B4D9}">
      <dgm:prSet/>
      <dgm:spPr/>
      <dgm:t>
        <a:bodyPr/>
        <a:lstStyle/>
        <a:p>
          <a:endParaRPr lang="en-AU"/>
        </a:p>
      </dgm:t>
    </dgm:pt>
    <dgm:pt modelId="{CC34915E-A05F-4CF5-A8C4-F2FA70AC34E5}">
      <dgm:prSet phldrT="[Text]"/>
      <dgm:spPr/>
      <dgm:t>
        <a:bodyPr/>
        <a:lstStyle/>
        <a:p>
          <a:r>
            <a:rPr lang="en-AU" dirty="0" smtClean="0"/>
            <a:t>Warrnambool</a:t>
          </a:r>
          <a:endParaRPr lang="en-AU" dirty="0"/>
        </a:p>
      </dgm:t>
    </dgm:pt>
    <dgm:pt modelId="{05F656F5-17DA-486C-8486-B6CC6103C10B}" type="parTrans" cxnId="{802B630B-744F-4FE7-9E86-90F9A4815D1F}">
      <dgm:prSet/>
      <dgm:spPr/>
      <dgm:t>
        <a:bodyPr/>
        <a:lstStyle/>
        <a:p>
          <a:endParaRPr lang="en-AU"/>
        </a:p>
      </dgm:t>
    </dgm:pt>
    <dgm:pt modelId="{4B05B0DA-4074-40FA-8BC0-DA2D9D320979}" type="sibTrans" cxnId="{802B630B-744F-4FE7-9E86-90F9A4815D1F}">
      <dgm:prSet/>
      <dgm:spPr/>
      <dgm:t>
        <a:bodyPr/>
        <a:lstStyle/>
        <a:p>
          <a:endParaRPr lang="en-AU"/>
        </a:p>
      </dgm:t>
    </dgm:pt>
    <dgm:pt modelId="{A1432931-78C2-4599-BE43-85FE2BE0EB31}">
      <dgm:prSet phldrT="[Text]"/>
      <dgm:spPr/>
      <dgm:t>
        <a:bodyPr/>
        <a:lstStyle/>
        <a:p>
          <a:r>
            <a:rPr lang="en-AU" dirty="0" smtClean="0"/>
            <a:t>P/G Cloud based &amp; on campus modes – 9 courses, 11placement units</a:t>
          </a:r>
          <a:endParaRPr lang="en-AU" dirty="0"/>
        </a:p>
      </dgm:t>
    </dgm:pt>
    <dgm:pt modelId="{E3CE2281-4BFC-4546-80EC-95A05C92B0E3}" type="parTrans" cxnId="{661C0B7D-A45C-4A02-84E0-97FF687FF9B6}">
      <dgm:prSet/>
      <dgm:spPr/>
      <dgm:t>
        <a:bodyPr/>
        <a:lstStyle/>
        <a:p>
          <a:endParaRPr lang="en-AU"/>
        </a:p>
      </dgm:t>
    </dgm:pt>
    <dgm:pt modelId="{3B4C21B5-8151-4D92-86DE-F5A960A12AB9}" type="sibTrans" cxnId="{661C0B7D-A45C-4A02-84E0-97FF687FF9B6}">
      <dgm:prSet/>
      <dgm:spPr/>
      <dgm:t>
        <a:bodyPr/>
        <a:lstStyle/>
        <a:p>
          <a:endParaRPr lang="en-AU"/>
        </a:p>
      </dgm:t>
    </dgm:pt>
    <dgm:pt modelId="{88D9ECF7-E9BE-4EF8-AB27-FC49AA5A1F21}">
      <dgm:prSet phldrT="[Text]"/>
      <dgm:spPr/>
      <dgm:t>
        <a:bodyPr/>
        <a:lstStyle/>
        <a:p>
          <a:r>
            <a:rPr lang="en-AU" dirty="0" smtClean="0"/>
            <a:t>Work in sector teams at each campus – </a:t>
          </a:r>
          <a:r>
            <a:rPr lang="en-AU" i="1" dirty="0" smtClean="0"/>
            <a:t>Early Years, Primary, Secondary (U/G &amp; P/G Courses)</a:t>
          </a:r>
          <a:endParaRPr lang="en-AU" i="1" dirty="0"/>
        </a:p>
      </dgm:t>
    </dgm:pt>
    <dgm:pt modelId="{60C6F3C9-74A6-4B00-ACF0-7F2ABA080E6A}" type="parTrans" cxnId="{42A3EB08-9F57-4053-AE26-F3DCB27FC700}">
      <dgm:prSet/>
      <dgm:spPr/>
      <dgm:t>
        <a:bodyPr/>
        <a:lstStyle/>
        <a:p>
          <a:endParaRPr lang="en-AU"/>
        </a:p>
      </dgm:t>
    </dgm:pt>
    <dgm:pt modelId="{77F15375-07A6-4757-8702-3181A0DFCCFA}" type="sibTrans" cxnId="{42A3EB08-9F57-4053-AE26-F3DCB27FC700}">
      <dgm:prSet/>
      <dgm:spPr/>
      <dgm:t>
        <a:bodyPr/>
        <a:lstStyle/>
        <a:p>
          <a:endParaRPr lang="en-AU"/>
        </a:p>
      </dgm:t>
    </dgm:pt>
    <dgm:pt modelId="{BC357714-9B90-45CE-80B9-FC4D9B65A823}">
      <dgm:prSet phldrT="[Text]"/>
      <dgm:spPr/>
      <dgm:t>
        <a:bodyPr/>
        <a:lstStyle/>
        <a:p>
          <a:r>
            <a:rPr lang="en-AU" b="0" i="0" dirty="0" smtClean="0"/>
            <a:t>Assign schools to each officer for all sector cohorts for each given school</a:t>
          </a:r>
          <a:endParaRPr lang="en-AU" b="0" i="0" dirty="0"/>
        </a:p>
      </dgm:t>
    </dgm:pt>
    <dgm:pt modelId="{BF7CFDD2-A14C-4733-A716-30F0A67C17DA}" type="parTrans" cxnId="{B4141A40-E28E-424F-9852-48E745BFEBA2}">
      <dgm:prSet/>
      <dgm:spPr/>
      <dgm:t>
        <a:bodyPr/>
        <a:lstStyle/>
        <a:p>
          <a:endParaRPr lang="en-AU"/>
        </a:p>
      </dgm:t>
    </dgm:pt>
    <dgm:pt modelId="{A787718F-4CBD-47CD-8B60-6959580F1F21}" type="sibTrans" cxnId="{B4141A40-E28E-424F-9852-48E745BFEBA2}">
      <dgm:prSet/>
      <dgm:spPr/>
      <dgm:t>
        <a:bodyPr/>
        <a:lstStyle/>
        <a:p>
          <a:endParaRPr lang="en-AU"/>
        </a:p>
      </dgm:t>
    </dgm:pt>
    <dgm:pt modelId="{997BEB82-069A-4CCB-A989-BB055E6D4C8C}">
      <dgm:prSet phldrT="[Text]"/>
      <dgm:spPr/>
      <dgm:t>
        <a:bodyPr/>
        <a:lstStyle/>
        <a:p>
          <a:endParaRPr lang="en-AU" dirty="0"/>
        </a:p>
      </dgm:t>
    </dgm:pt>
    <dgm:pt modelId="{A7B3AA1B-1747-4B27-92F5-9BAC24DB3E16}" type="parTrans" cxnId="{B3A7610F-40A2-437D-8B9D-5BC171BD1F35}">
      <dgm:prSet/>
      <dgm:spPr/>
      <dgm:t>
        <a:bodyPr/>
        <a:lstStyle/>
        <a:p>
          <a:endParaRPr lang="en-AU"/>
        </a:p>
      </dgm:t>
    </dgm:pt>
    <dgm:pt modelId="{29037FFE-D4A0-4FD5-ABC0-1FE31DEC6FB1}" type="sibTrans" cxnId="{B3A7610F-40A2-437D-8B9D-5BC171BD1F35}">
      <dgm:prSet/>
      <dgm:spPr/>
      <dgm:t>
        <a:bodyPr/>
        <a:lstStyle/>
        <a:p>
          <a:endParaRPr lang="en-AU"/>
        </a:p>
      </dgm:t>
    </dgm:pt>
    <dgm:pt modelId="{5DCB29FA-8925-4D84-9F51-5208B9018180}">
      <dgm:prSet phldrT="[Text]"/>
      <dgm:spPr/>
      <dgm:t>
        <a:bodyPr/>
        <a:lstStyle/>
        <a:p>
          <a:r>
            <a:rPr lang="en-AU" dirty="0" smtClean="0"/>
            <a:t>TOTAL =13 COURSES &amp; 30 UNITS</a:t>
          </a:r>
          <a:endParaRPr lang="en-AU" dirty="0"/>
        </a:p>
      </dgm:t>
    </dgm:pt>
    <dgm:pt modelId="{9F878049-4B5F-4FCF-941B-EC56E40EAFBC}" type="parTrans" cxnId="{28262F5D-DC11-4C52-9C11-7B41EF0C9EBA}">
      <dgm:prSet/>
      <dgm:spPr/>
      <dgm:t>
        <a:bodyPr/>
        <a:lstStyle/>
        <a:p>
          <a:endParaRPr lang="en-AU"/>
        </a:p>
      </dgm:t>
    </dgm:pt>
    <dgm:pt modelId="{C6373273-3BB4-492F-A00E-2D9127774DC0}" type="sibTrans" cxnId="{28262F5D-DC11-4C52-9C11-7B41EF0C9EBA}">
      <dgm:prSet/>
      <dgm:spPr/>
      <dgm:t>
        <a:bodyPr/>
        <a:lstStyle/>
        <a:p>
          <a:endParaRPr lang="en-AU"/>
        </a:p>
      </dgm:t>
    </dgm:pt>
    <dgm:pt modelId="{C8C0A628-D477-4C56-B9E7-01610A88E8A7}" type="pres">
      <dgm:prSet presAssocID="{BCF09797-CF97-40EE-AC58-9541F9846A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C04EF7-0FF1-431D-834D-83C4BDE05E98}" type="pres">
      <dgm:prSet presAssocID="{1AF5064A-BE31-4BEE-8E68-EA25FB217273}" presName="composite" presStyleCnt="0"/>
      <dgm:spPr/>
    </dgm:pt>
    <dgm:pt modelId="{C8AC7A95-E81B-48C7-9468-BE5D31581ECC}" type="pres">
      <dgm:prSet presAssocID="{1AF5064A-BE31-4BEE-8E68-EA25FB2172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DC8A17-783E-4206-A420-FE06AE6488ED}" type="pres">
      <dgm:prSet presAssocID="{1AF5064A-BE31-4BEE-8E68-EA25FB21727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BB7185-4BD7-45B7-BC28-F496C157B367}" type="pres">
      <dgm:prSet presAssocID="{39D29809-E0F0-487C-A295-3283A9A919B2}" presName="space" presStyleCnt="0"/>
      <dgm:spPr/>
    </dgm:pt>
    <dgm:pt modelId="{80E979F9-8689-474C-9056-8D28CB927639}" type="pres">
      <dgm:prSet presAssocID="{26FD9559-B109-419B-BE56-6331840A37A8}" presName="composite" presStyleCnt="0"/>
      <dgm:spPr/>
    </dgm:pt>
    <dgm:pt modelId="{B319C577-170B-4246-BB5B-FB143CAD9011}" type="pres">
      <dgm:prSet presAssocID="{26FD9559-B109-419B-BE56-6331840A37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660CD24-BCDE-4415-A3A3-99A6BED38216}" type="pres">
      <dgm:prSet presAssocID="{26FD9559-B109-419B-BE56-6331840A37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3668BE-9FEB-4D6E-9446-3B13DD4FD459}" type="pres">
      <dgm:prSet presAssocID="{AB930337-CF4A-4768-8A40-B44B1D8FA998}" presName="space" presStyleCnt="0"/>
      <dgm:spPr/>
    </dgm:pt>
    <dgm:pt modelId="{811D971F-3223-40FD-A80B-F2C60A6F3C78}" type="pres">
      <dgm:prSet presAssocID="{5CDFDAAD-6620-44D6-AF2F-DE2FC178055C}" presName="composite" presStyleCnt="0"/>
      <dgm:spPr/>
    </dgm:pt>
    <dgm:pt modelId="{14F182EE-C3C3-419B-8477-C85C1C5D17D4}" type="pres">
      <dgm:prSet presAssocID="{5CDFDAAD-6620-44D6-AF2F-DE2FC178055C}" presName="parTx" presStyleLbl="alignNode1" presStyleIdx="2" presStyleCnt="3" custLinFactNeighborX="363" custLinFactNeighborY="-3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BDFF78-9D45-48B3-9CD0-8CAEDBF34E8C}" type="pres">
      <dgm:prSet presAssocID="{5CDFDAAD-6620-44D6-AF2F-DE2FC178055C}" presName="desTx" presStyleLbl="alignAccFollowNode1" presStyleIdx="2" presStyleCnt="3" custScaleX="99084" custScaleY="999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E1BACC6-D7E4-4DA4-A072-82F0CC2B2176}" srcId="{1AF5064A-BE31-4BEE-8E68-EA25FB217273}" destId="{CF6FDE00-7F66-4B02-B299-7C57FB482562}" srcOrd="0" destOrd="0" parTransId="{A80B82C4-2C70-45D6-BE2A-EB28C6ABDB7D}" sibTransId="{0D99768E-467D-4222-9C1F-74CF8842E7C4}"/>
    <dgm:cxn modelId="{28262F5D-DC11-4C52-9C11-7B41EF0C9EBA}" srcId="{5CDFDAAD-6620-44D6-AF2F-DE2FC178055C}" destId="{5DCB29FA-8925-4D84-9F51-5208B9018180}" srcOrd="3" destOrd="0" parTransId="{9F878049-4B5F-4FCF-941B-EC56E40EAFBC}" sibTransId="{C6373273-3BB4-492F-A00E-2D9127774DC0}"/>
    <dgm:cxn modelId="{CEE1560F-F3ED-4C79-94C6-D0155C144F49}" type="presOf" srcId="{F8EA3CD8-EAFA-4C4A-B02C-9BE0156DE1A6}" destId="{2660CD24-BCDE-4415-A3A3-99A6BED38216}" srcOrd="0" destOrd="0" presId="urn:microsoft.com/office/officeart/2005/8/layout/hList1"/>
    <dgm:cxn modelId="{E3C60E83-CDCF-4963-A15F-E8D1C1E49443}" type="presOf" srcId="{A1432931-78C2-4599-BE43-85FE2BE0EB31}" destId="{2EBDFF78-9D45-48B3-9CD0-8CAEDBF34E8C}" srcOrd="0" destOrd="2" presId="urn:microsoft.com/office/officeart/2005/8/layout/hList1"/>
    <dgm:cxn modelId="{4847BB04-5C7D-4553-A1D7-E47DFA4EC34C}" type="presOf" srcId="{5CDFDAAD-6620-44D6-AF2F-DE2FC178055C}" destId="{14F182EE-C3C3-419B-8477-C85C1C5D17D4}" srcOrd="0" destOrd="0" presId="urn:microsoft.com/office/officeart/2005/8/layout/hList1"/>
    <dgm:cxn modelId="{544A5236-45A7-4974-B80B-54EF66F0BEA4}" type="presOf" srcId="{1446F751-E9F3-487A-9585-244F5F4F8864}" destId="{2660CD24-BCDE-4415-A3A3-99A6BED38216}" srcOrd="0" destOrd="1" presId="urn:microsoft.com/office/officeart/2005/8/layout/hList1"/>
    <dgm:cxn modelId="{CF058E3D-A50A-46C2-BA4B-0F5C9E7AFD0D}" srcId="{BCF09797-CF97-40EE-AC58-9541F9846AC1}" destId="{1AF5064A-BE31-4BEE-8E68-EA25FB217273}" srcOrd="0" destOrd="0" parTransId="{096A8E4E-1672-4D29-A7A8-14981158011A}" sibTransId="{39D29809-E0F0-487C-A295-3283A9A919B2}"/>
    <dgm:cxn modelId="{B3A7610F-40A2-437D-8B9D-5BC171BD1F35}" srcId="{5CDFDAAD-6620-44D6-AF2F-DE2FC178055C}" destId="{997BEB82-069A-4CCB-A989-BB055E6D4C8C}" srcOrd="1" destOrd="0" parTransId="{A7B3AA1B-1747-4B27-92F5-9BAC24DB3E16}" sibTransId="{29037FFE-D4A0-4FD5-ABC0-1FE31DEC6FB1}"/>
    <dgm:cxn modelId="{B4C33A3B-44D2-40A7-9B5A-507997E66812}" srcId="{26FD9559-B109-419B-BE56-6331840A37A8}" destId="{F8EA3CD8-EAFA-4C4A-B02C-9BE0156DE1A6}" srcOrd="0" destOrd="0" parTransId="{1900223E-D802-4838-9CCA-51CBFDCA6620}" sibTransId="{07A8320F-A1A0-4B3A-9881-0873935B87BE}"/>
    <dgm:cxn modelId="{42A3EB08-9F57-4053-AE26-F3DCB27FC700}" srcId="{26FD9559-B109-419B-BE56-6331840A37A8}" destId="{88D9ECF7-E9BE-4EF8-AB27-FC49AA5A1F21}" srcOrd="2" destOrd="0" parTransId="{60C6F3C9-74A6-4B00-ACF0-7F2ABA080E6A}" sibTransId="{77F15375-07A6-4757-8702-3181A0DFCCFA}"/>
    <dgm:cxn modelId="{1ED31F93-9817-4F3A-8F54-F5BFA6DBBFF8}" type="presOf" srcId="{5DCB29FA-8925-4D84-9F51-5208B9018180}" destId="{2EBDFF78-9D45-48B3-9CD0-8CAEDBF34E8C}" srcOrd="0" destOrd="3" presId="urn:microsoft.com/office/officeart/2005/8/layout/hList1"/>
    <dgm:cxn modelId="{E3A7EDE8-EC37-4A46-9636-D3B4C75319CD}" type="presOf" srcId="{26FD9559-B109-419B-BE56-6331840A37A8}" destId="{B319C577-170B-4246-BB5B-FB143CAD9011}" srcOrd="0" destOrd="0" presId="urn:microsoft.com/office/officeart/2005/8/layout/hList1"/>
    <dgm:cxn modelId="{96BF49FF-547F-430A-9993-629B0C782044}" type="presOf" srcId="{1AF5064A-BE31-4BEE-8E68-EA25FB217273}" destId="{C8AC7A95-E81B-48C7-9468-BE5D31581ECC}" srcOrd="0" destOrd="0" presId="urn:microsoft.com/office/officeart/2005/8/layout/hList1"/>
    <dgm:cxn modelId="{0539AB1A-3A08-48B2-BB2F-1512872BB9D4}" type="presOf" srcId="{CF6FDE00-7F66-4B02-B299-7C57FB482562}" destId="{7ADC8A17-783E-4206-A420-FE06AE6488ED}" srcOrd="0" destOrd="0" presId="urn:microsoft.com/office/officeart/2005/8/layout/hList1"/>
    <dgm:cxn modelId="{802B630B-744F-4FE7-9E86-90F9A4815D1F}" srcId="{1AF5064A-BE31-4BEE-8E68-EA25FB217273}" destId="{CC34915E-A05F-4CF5-A8C4-F2FA70AC34E5}" srcOrd="2" destOrd="0" parTransId="{05F656F5-17DA-486C-8486-B6CC6103C10B}" sibTransId="{4B05B0DA-4074-40FA-8BC0-DA2D9D320979}"/>
    <dgm:cxn modelId="{B4141A40-E28E-424F-9852-48E745BFEBA2}" srcId="{26FD9559-B109-419B-BE56-6331840A37A8}" destId="{BC357714-9B90-45CE-80B9-FC4D9B65A823}" srcOrd="3" destOrd="0" parTransId="{BF7CFDD2-A14C-4733-A716-30F0A67C17DA}" sibTransId="{A787718F-4CBD-47CD-8B60-6959580F1F21}"/>
    <dgm:cxn modelId="{C9B7EB5C-6BE0-44C6-A496-610B1F731946}" srcId="{BCF09797-CF97-40EE-AC58-9541F9846AC1}" destId="{5CDFDAAD-6620-44D6-AF2F-DE2FC178055C}" srcOrd="2" destOrd="0" parTransId="{0235C815-482A-40DD-A4A2-B1A36102F6C0}" sibTransId="{F7FB2D84-AF79-44CC-9183-48E63D7ED2FF}"/>
    <dgm:cxn modelId="{D247ED26-C332-4230-95EE-0518C91462A1}" type="presOf" srcId="{BC357714-9B90-45CE-80B9-FC4D9B65A823}" destId="{2660CD24-BCDE-4415-A3A3-99A6BED38216}" srcOrd="0" destOrd="3" presId="urn:microsoft.com/office/officeart/2005/8/layout/hList1"/>
    <dgm:cxn modelId="{49D964A0-D692-4479-B03F-498020819EA8}" srcId="{BCF09797-CF97-40EE-AC58-9541F9846AC1}" destId="{26FD9559-B109-419B-BE56-6331840A37A8}" srcOrd="1" destOrd="0" parTransId="{1E81F5AA-5D80-4105-8086-0925DDFBD7C7}" sibTransId="{AB930337-CF4A-4768-8A40-B44B1D8FA998}"/>
    <dgm:cxn modelId="{30275563-B598-4544-9560-FDBEE2CBD3E7}" type="presOf" srcId="{997BEB82-069A-4CCB-A989-BB055E6D4C8C}" destId="{2EBDFF78-9D45-48B3-9CD0-8CAEDBF34E8C}" srcOrd="0" destOrd="1" presId="urn:microsoft.com/office/officeart/2005/8/layout/hList1"/>
    <dgm:cxn modelId="{FBE38A70-D139-434A-9065-13E5F84437E3}" type="presOf" srcId="{9065FF94-6210-477C-9F85-46D314A01658}" destId="{7ADC8A17-783E-4206-A420-FE06AE6488ED}" srcOrd="0" destOrd="1" presId="urn:microsoft.com/office/officeart/2005/8/layout/hList1"/>
    <dgm:cxn modelId="{3B1AD332-80DE-46AD-A3B2-9EC1BB67B4D9}" srcId="{5CDFDAAD-6620-44D6-AF2F-DE2FC178055C}" destId="{FEAA2ED5-949B-421A-B33A-F188899CB4A4}" srcOrd="0" destOrd="0" parTransId="{8127A09D-DF18-416E-8E1A-30D35652471E}" sibTransId="{5B91A0D4-98DB-48BB-8B53-E8ACC14FAA7F}"/>
    <dgm:cxn modelId="{D67536A7-0F53-4416-948C-9985FBCD38DC}" srcId="{26FD9559-B109-419B-BE56-6331840A37A8}" destId="{1446F751-E9F3-487A-9585-244F5F4F8864}" srcOrd="1" destOrd="0" parTransId="{AA19CC5F-1C30-4C63-8544-2D464A70D415}" sibTransId="{1860D53F-558C-43FA-9AFE-4EEBE597A9B8}"/>
    <dgm:cxn modelId="{1423B448-6E14-4AB5-9361-0C133F258D8C}" type="presOf" srcId="{FEAA2ED5-949B-421A-B33A-F188899CB4A4}" destId="{2EBDFF78-9D45-48B3-9CD0-8CAEDBF34E8C}" srcOrd="0" destOrd="0" presId="urn:microsoft.com/office/officeart/2005/8/layout/hList1"/>
    <dgm:cxn modelId="{57D33A37-68BF-481B-86FD-CC7FE402B1B1}" type="presOf" srcId="{CC34915E-A05F-4CF5-A8C4-F2FA70AC34E5}" destId="{7ADC8A17-783E-4206-A420-FE06AE6488ED}" srcOrd="0" destOrd="2" presId="urn:microsoft.com/office/officeart/2005/8/layout/hList1"/>
    <dgm:cxn modelId="{8F13A061-D373-4405-90F8-907AB8AE82BD}" type="presOf" srcId="{88D9ECF7-E9BE-4EF8-AB27-FC49AA5A1F21}" destId="{2660CD24-BCDE-4415-A3A3-99A6BED38216}" srcOrd="0" destOrd="2" presId="urn:microsoft.com/office/officeart/2005/8/layout/hList1"/>
    <dgm:cxn modelId="{661C0B7D-A45C-4A02-84E0-97FF687FF9B6}" srcId="{5CDFDAAD-6620-44D6-AF2F-DE2FC178055C}" destId="{A1432931-78C2-4599-BE43-85FE2BE0EB31}" srcOrd="2" destOrd="0" parTransId="{E3CE2281-4BFC-4546-80EC-95A05C92B0E3}" sibTransId="{3B4C21B5-8151-4D92-86DE-F5A960A12AB9}"/>
    <dgm:cxn modelId="{05D0D85B-AF5E-4ADC-BA5B-B954D20C0285}" type="presOf" srcId="{BCF09797-CF97-40EE-AC58-9541F9846AC1}" destId="{C8C0A628-D477-4C56-B9E7-01610A88E8A7}" srcOrd="0" destOrd="0" presId="urn:microsoft.com/office/officeart/2005/8/layout/hList1"/>
    <dgm:cxn modelId="{98CE0785-F9E1-49C2-978E-4B63B199E743}" srcId="{1AF5064A-BE31-4BEE-8E68-EA25FB217273}" destId="{9065FF94-6210-477C-9F85-46D314A01658}" srcOrd="1" destOrd="0" parTransId="{E1E89A18-677F-42AD-B7CE-4F6535F273D9}" sibTransId="{8F7665A4-07F9-4B8F-B5A1-55F7F2F9B2D8}"/>
    <dgm:cxn modelId="{CD4F8C44-72C8-4017-A07A-A91266437A53}" type="presParOf" srcId="{C8C0A628-D477-4C56-B9E7-01610A88E8A7}" destId="{DBC04EF7-0FF1-431D-834D-83C4BDE05E98}" srcOrd="0" destOrd="0" presId="urn:microsoft.com/office/officeart/2005/8/layout/hList1"/>
    <dgm:cxn modelId="{FD560B18-FB13-44AD-965C-C7923A00B3A4}" type="presParOf" srcId="{DBC04EF7-0FF1-431D-834D-83C4BDE05E98}" destId="{C8AC7A95-E81B-48C7-9468-BE5D31581ECC}" srcOrd="0" destOrd="0" presId="urn:microsoft.com/office/officeart/2005/8/layout/hList1"/>
    <dgm:cxn modelId="{1010DE3D-2EBC-4514-AD52-E58B6975FA1D}" type="presParOf" srcId="{DBC04EF7-0FF1-431D-834D-83C4BDE05E98}" destId="{7ADC8A17-783E-4206-A420-FE06AE6488ED}" srcOrd="1" destOrd="0" presId="urn:microsoft.com/office/officeart/2005/8/layout/hList1"/>
    <dgm:cxn modelId="{57D64BAC-E9FB-49E0-AAD9-B3FD04A00180}" type="presParOf" srcId="{C8C0A628-D477-4C56-B9E7-01610A88E8A7}" destId="{83BB7185-4BD7-45B7-BC28-F496C157B367}" srcOrd="1" destOrd="0" presId="urn:microsoft.com/office/officeart/2005/8/layout/hList1"/>
    <dgm:cxn modelId="{C9D3CFE7-EF7D-4AF8-A260-ABCF47F68C0E}" type="presParOf" srcId="{C8C0A628-D477-4C56-B9E7-01610A88E8A7}" destId="{80E979F9-8689-474C-9056-8D28CB927639}" srcOrd="2" destOrd="0" presId="urn:microsoft.com/office/officeart/2005/8/layout/hList1"/>
    <dgm:cxn modelId="{12D2280A-7948-4A8C-A273-75D8660C84F8}" type="presParOf" srcId="{80E979F9-8689-474C-9056-8D28CB927639}" destId="{B319C577-170B-4246-BB5B-FB143CAD9011}" srcOrd="0" destOrd="0" presId="urn:microsoft.com/office/officeart/2005/8/layout/hList1"/>
    <dgm:cxn modelId="{F7AF64E9-220F-41CE-8C22-27C6A7FD82D8}" type="presParOf" srcId="{80E979F9-8689-474C-9056-8D28CB927639}" destId="{2660CD24-BCDE-4415-A3A3-99A6BED38216}" srcOrd="1" destOrd="0" presId="urn:microsoft.com/office/officeart/2005/8/layout/hList1"/>
    <dgm:cxn modelId="{E7184D06-6AF4-414D-925D-A0FDFF8EBCAE}" type="presParOf" srcId="{C8C0A628-D477-4C56-B9E7-01610A88E8A7}" destId="{393668BE-9FEB-4D6E-9446-3B13DD4FD459}" srcOrd="3" destOrd="0" presId="urn:microsoft.com/office/officeart/2005/8/layout/hList1"/>
    <dgm:cxn modelId="{DB58A0FD-E3EF-47EE-B88D-93E9F6456069}" type="presParOf" srcId="{C8C0A628-D477-4C56-B9E7-01610A88E8A7}" destId="{811D971F-3223-40FD-A80B-F2C60A6F3C78}" srcOrd="4" destOrd="0" presId="urn:microsoft.com/office/officeart/2005/8/layout/hList1"/>
    <dgm:cxn modelId="{2E935AEF-3B8E-4566-A40D-A8DDB8FFC030}" type="presParOf" srcId="{811D971F-3223-40FD-A80B-F2C60A6F3C78}" destId="{14F182EE-C3C3-419B-8477-C85C1C5D17D4}" srcOrd="0" destOrd="0" presId="urn:microsoft.com/office/officeart/2005/8/layout/hList1"/>
    <dgm:cxn modelId="{7F6F62C8-33BC-47CC-BEC1-85182A44FB98}" type="presParOf" srcId="{811D971F-3223-40FD-A80B-F2C60A6F3C78}" destId="{2EBDFF78-9D45-48B3-9CD0-8CAEDBF34E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47F7C-C9CB-4813-8DC8-62E1BBF675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A940C9A-4C9F-4E8D-8007-15316A2BB3A2}">
      <dgm:prSet phldrT="[Text]"/>
      <dgm:spPr/>
      <dgm:t>
        <a:bodyPr/>
        <a:lstStyle/>
        <a:p>
          <a:r>
            <a:rPr lang="en-AU" dirty="0" smtClean="0">
              <a:solidFill>
                <a:schemeClr val="bg2">
                  <a:lumMod val="75000"/>
                </a:schemeClr>
              </a:solidFill>
            </a:rPr>
            <a:t>Agency Placement Numbers</a:t>
          </a:r>
          <a:endParaRPr lang="en-AU" dirty="0">
            <a:solidFill>
              <a:schemeClr val="bg2">
                <a:lumMod val="75000"/>
              </a:schemeClr>
            </a:solidFill>
          </a:endParaRPr>
        </a:p>
      </dgm:t>
    </dgm:pt>
    <dgm:pt modelId="{98E171AC-58FC-470C-9C45-382851262D57}" type="parTrans" cxnId="{82BC2DEA-0007-4E5F-947B-953C5A9BCBEE}">
      <dgm:prSet/>
      <dgm:spPr/>
      <dgm:t>
        <a:bodyPr/>
        <a:lstStyle/>
        <a:p>
          <a:endParaRPr lang="en-AU"/>
        </a:p>
      </dgm:t>
    </dgm:pt>
    <dgm:pt modelId="{6F36BA32-9233-4D5B-84E6-6821ACA4E1F6}" type="sibTrans" cxnId="{82BC2DEA-0007-4E5F-947B-953C5A9BCBEE}">
      <dgm:prSet/>
      <dgm:spPr/>
      <dgm:t>
        <a:bodyPr/>
        <a:lstStyle/>
        <a:p>
          <a:endParaRPr lang="en-AU"/>
        </a:p>
      </dgm:t>
    </dgm:pt>
    <dgm:pt modelId="{296CDC14-848A-4A91-9F7E-0E90A21D14C8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Base Query – Placement Personnel</a:t>
          </a:r>
          <a:endParaRPr lang="en-AU" dirty="0">
            <a:solidFill>
              <a:srgbClr val="FF0000"/>
            </a:solidFill>
          </a:endParaRPr>
        </a:p>
      </dgm:t>
    </dgm:pt>
    <dgm:pt modelId="{1F6A6528-31B7-48B5-8B8D-10723D68045B}" type="parTrans" cxnId="{264B4DF6-6DFF-4CF2-AFC7-FFBF465349E4}">
      <dgm:prSet/>
      <dgm:spPr/>
      <dgm:t>
        <a:bodyPr/>
        <a:lstStyle/>
        <a:p>
          <a:endParaRPr lang="en-AU"/>
        </a:p>
      </dgm:t>
    </dgm:pt>
    <dgm:pt modelId="{174E1FFD-2D51-4CB5-9861-250FA3442B23}" type="sibTrans" cxnId="{264B4DF6-6DFF-4CF2-AFC7-FFBF465349E4}">
      <dgm:prSet/>
      <dgm:spPr/>
      <dgm:t>
        <a:bodyPr/>
        <a:lstStyle/>
        <a:p>
          <a:endParaRPr lang="en-AU"/>
        </a:p>
      </dgm:t>
    </dgm:pt>
    <dgm:pt modelId="{2AD44063-F736-4F71-A8CF-5AEED4517ADC}">
      <dgm:prSet phldrT="[Text]"/>
      <dgm:spPr/>
      <dgm:t>
        <a:bodyPr/>
        <a:lstStyle/>
        <a:p>
          <a:r>
            <a:rPr lang="en-AU" dirty="0" smtClean="0">
              <a:solidFill>
                <a:schemeClr val="bg2">
                  <a:lumMod val="75000"/>
                </a:schemeClr>
              </a:solidFill>
            </a:rPr>
            <a:t>Produces Data about</a:t>
          </a:r>
          <a:endParaRPr lang="en-AU" dirty="0">
            <a:solidFill>
              <a:schemeClr val="bg2">
                <a:lumMod val="75000"/>
              </a:schemeClr>
            </a:solidFill>
          </a:endParaRPr>
        </a:p>
      </dgm:t>
    </dgm:pt>
    <dgm:pt modelId="{AA81044B-3357-40D7-8151-79AFC0E512BD}" type="parTrans" cxnId="{CF31B4B7-BC41-4395-88F1-4641C4FAA695}">
      <dgm:prSet/>
      <dgm:spPr/>
      <dgm:t>
        <a:bodyPr/>
        <a:lstStyle/>
        <a:p>
          <a:endParaRPr lang="en-AU"/>
        </a:p>
      </dgm:t>
    </dgm:pt>
    <dgm:pt modelId="{D68C6D69-1578-4CF1-AF87-6A68584FB466}" type="sibTrans" cxnId="{CF31B4B7-BC41-4395-88F1-4641C4FAA695}">
      <dgm:prSet/>
      <dgm:spPr/>
      <dgm:t>
        <a:bodyPr/>
        <a:lstStyle/>
        <a:p>
          <a:endParaRPr lang="en-AU"/>
        </a:p>
      </dgm:t>
    </dgm:pt>
    <dgm:pt modelId="{89A39E0F-0E5E-4183-902D-9666A09D44EC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Number of completed/confirmed/offered placements</a:t>
          </a:r>
          <a:endParaRPr lang="en-AU" dirty="0">
            <a:solidFill>
              <a:srgbClr val="FF0000"/>
            </a:solidFill>
          </a:endParaRPr>
        </a:p>
      </dgm:t>
    </dgm:pt>
    <dgm:pt modelId="{4376087F-D80C-4786-B588-9EFF4F7BD9E0}" type="parTrans" cxnId="{65DCA471-5FE3-48A8-AF67-C62A910FE3A0}">
      <dgm:prSet/>
      <dgm:spPr/>
      <dgm:t>
        <a:bodyPr/>
        <a:lstStyle/>
        <a:p>
          <a:endParaRPr lang="en-AU"/>
        </a:p>
      </dgm:t>
    </dgm:pt>
    <dgm:pt modelId="{4C2AE4DD-5C84-4A54-BE0D-36646B741DAE}" type="sibTrans" cxnId="{65DCA471-5FE3-48A8-AF67-C62A910FE3A0}">
      <dgm:prSet/>
      <dgm:spPr/>
      <dgm:t>
        <a:bodyPr/>
        <a:lstStyle/>
        <a:p>
          <a:endParaRPr lang="en-AU"/>
        </a:p>
      </dgm:t>
    </dgm:pt>
    <dgm:pt modelId="{CBE83D58-2A21-40E2-BB1B-786DE0E6ED69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Agency/student/course data fields</a:t>
          </a:r>
          <a:endParaRPr lang="en-AU" dirty="0">
            <a:solidFill>
              <a:srgbClr val="FF0000"/>
            </a:solidFill>
          </a:endParaRPr>
        </a:p>
      </dgm:t>
    </dgm:pt>
    <dgm:pt modelId="{E4F7F381-DB77-4999-98D0-36A5E1A3C580}" type="parTrans" cxnId="{0E85EE5C-B35B-4124-B433-5A9DF345F271}">
      <dgm:prSet/>
      <dgm:spPr/>
      <dgm:t>
        <a:bodyPr/>
        <a:lstStyle/>
        <a:p>
          <a:endParaRPr lang="en-AU"/>
        </a:p>
      </dgm:t>
    </dgm:pt>
    <dgm:pt modelId="{4D861CD8-1552-45C8-B4DF-A58C54F1D367}" type="sibTrans" cxnId="{0E85EE5C-B35B-4124-B433-5A9DF345F271}">
      <dgm:prSet/>
      <dgm:spPr/>
      <dgm:t>
        <a:bodyPr/>
        <a:lstStyle/>
        <a:p>
          <a:endParaRPr lang="en-AU"/>
        </a:p>
      </dgm:t>
    </dgm:pt>
    <dgm:pt modelId="{C5D14391-76E1-4724-8F15-8CE0B200426A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Parameters: Start &amp; End Dates </a:t>
          </a:r>
          <a:endParaRPr lang="en-AU" dirty="0">
            <a:solidFill>
              <a:srgbClr val="FF0000"/>
            </a:solidFill>
          </a:endParaRPr>
        </a:p>
      </dgm:t>
    </dgm:pt>
    <dgm:pt modelId="{35B8DD00-80C0-43C1-89B8-B74ED341CEC8}" type="parTrans" cxnId="{5ECF1858-AF21-422A-B4AA-8E5EEC8072C9}">
      <dgm:prSet/>
      <dgm:spPr/>
      <dgm:t>
        <a:bodyPr/>
        <a:lstStyle/>
        <a:p>
          <a:endParaRPr lang="en-AU"/>
        </a:p>
      </dgm:t>
    </dgm:pt>
    <dgm:pt modelId="{1388B8B4-38BF-4347-8C7B-908E93A6B42E}" type="sibTrans" cxnId="{5ECF1858-AF21-422A-B4AA-8E5EEC8072C9}">
      <dgm:prSet/>
      <dgm:spPr/>
      <dgm:t>
        <a:bodyPr/>
        <a:lstStyle/>
        <a:p>
          <a:endParaRPr lang="en-AU"/>
        </a:p>
      </dgm:t>
    </dgm:pt>
    <dgm:pt modelId="{F4196C30-E77D-4A74-A561-DE0B4A8FD46F}" type="pres">
      <dgm:prSet presAssocID="{F9647F7C-C9CB-4813-8DC8-62E1BBF67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30EC3D0-CA23-465E-A514-41E973CE0F97}" type="pres">
      <dgm:prSet presAssocID="{CA940C9A-4C9F-4E8D-8007-15316A2BB3A2}" presName="linNode" presStyleCnt="0"/>
      <dgm:spPr/>
    </dgm:pt>
    <dgm:pt modelId="{64FF10C4-EEFB-40E3-B13B-D9ADAE989F0D}" type="pres">
      <dgm:prSet presAssocID="{CA940C9A-4C9F-4E8D-8007-15316A2BB3A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907AD2-6651-4A22-8513-F27F1FE7B493}" type="pres">
      <dgm:prSet presAssocID="{CA940C9A-4C9F-4E8D-8007-15316A2BB3A2}" presName="bracket" presStyleLbl="parChTrans1D1" presStyleIdx="0" presStyleCnt="2"/>
      <dgm:spPr/>
    </dgm:pt>
    <dgm:pt modelId="{51702ECF-555B-4EAC-8844-4163D5DB8B83}" type="pres">
      <dgm:prSet presAssocID="{CA940C9A-4C9F-4E8D-8007-15316A2BB3A2}" presName="spH" presStyleCnt="0"/>
      <dgm:spPr/>
    </dgm:pt>
    <dgm:pt modelId="{23271BDB-9D8E-4EB0-877A-36F371DA4D7F}" type="pres">
      <dgm:prSet presAssocID="{CA940C9A-4C9F-4E8D-8007-15316A2BB3A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6DFD35-6626-4C57-89F5-007F21B40959}" type="pres">
      <dgm:prSet presAssocID="{6F36BA32-9233-4D5B-84E6-6821ACA4E1F6}" presName="spV" presStyleCnt="0"/>
      <dgm:spPr/>
    </dgm:pt>
    <dgm:pt modelId="{E157DCE1-8247-4EE7-AFFF-FF1196D6FBAE}" type="pres">
      <dgm:prSet presAssocID="{2AD44063-F736-4F71-A8CF-5AEED4517ADC}" presName="linNode" presStyleCnt="0"/>
      <dgm:spPr/>
    </dgm:pt>
    <dgm:pt modelId="{505B77EF-B3A7-4B60-A5E6-E732701C8C58}" type="pres">
      <dgm:prSet presAssocID="{2AD44063-F736-4F71-A8CF-5AEED4517AD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7EC2FA-B294-43F1-AF3F-AA7AA27D458F}" type="pres">
      <dgm:prSet presAssocID="{2AD44063-F736-4F71-A8CF-5AEED4517ADC}" presName="bracket" presStyleLbl="parChTrans1D1" presStyleIdx="1" presStyleCnt="2"/>
      <dgm:spPr/>
    </dgm:pt>
    <dgm:pt modelId="{7319836E-CD91-4F8F-94EB-C205D6AF1D66}" type="pres">
      <dgm:prSet presAssocID="{2AD44063-F736-4F71-A8CF-5AEED4517ADC}" presName="spH" presStyleCnt="0"/>
      <dgm:spPr/>
    </dgm:pt>
    <dgm:pt modelId="{158AB5AE-C522-487A-8C18-7EBCB8262BB9}" type="pres">
      <dgm:prSet presAssocID="{2AD44063-F736-4F71-A8CF-5AEED4517ADC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2BC2DEA-0007-4E5F-947B-953C5A9BCBEE}" srcId="{F9647F7C-C9CB-4813-8DC8-62E1BBF6758D}" destId="{CA940C9A-4C9F-4E8D-8007-15316A2BB3A2}" srcOrd="0" destOrd="0" parTransId="{98E171AC-58FC-470C-9C45-382851262D57}" sibTransId="{6F36BA32-9233-4D5B-84E6-6821ACA4E1F6}"/>
    <dgm:cxn modelId="{264B4DF6-6DFF-4CF2-AFC7-FFBF465349E4}" srcId="{CA940C9A-4C9F-4E8D-8007-15316A2BB3A2}" destId="{296CDC14-848A-4A91-9F7E-0E90A21D14C8}" srcOrd="0" destOrd="0" parTransId="{1F6A6528-31B7-48B5-8B8D-10723D68045B}" sibTransId="{174E1FFD-2D51-4CB5-9861-250FA3442B23}"/>
    <dgm:cxn modelId="{3AC13FF8-3250-499D-B53C-C486E0B011CB}" type="presOf" srcId="{296CDC14-848A-4A91-9F7E-0E90A21D14C8}" destId="{23271BDB-9D8E-4EB0-877A-36F371DA4D7F}" srcOrd="0" destOrd="0" presId="urn:diagrams.loki3.com/BracketList"/>
    <dgm:cxn modelId="{41A4068F-0723-4498-B63D-084D2B211299}" type="presOf" srcId="{89A39E0F-0E5E-4183-902D-9666A09D44EC}" destId="{158AB5AE-C522-487A-8C18-7EBCB8262BB9}" srcOrd="0" destOrd="0" presId="urn:diagrams.loki3.com/BracketList"/>
    <dgm:cxn modelId="{D4F240F1-3E51-4738-B48D-67926992CCFE}" type="presOf" srcId="{C5D14391-76E1-4724-8F15-8CE0B200426A}" destId="{23271BDB-9D8E-4EB0-877A-36F371DA4D7F}" srcOrd="0" destOrd="1" presId="urn:diagrams.loki3.com/BracketList"/>
    <dgm:cxn modelId="{5ECF1858-AF21-422A-B4AA-8E5EEC8072C9}" srcId="{CA940C9A-4C9F-4E8D-8007-15316A2BB3A2}" destId="{C5D14391-76E1-4724-8F15-8CE0B200426A}" srcOrd="1" destOrd="0" parTransId="{35B8DD00-80C0-43C1-89B8-B74ED341CEC8}" sibTransId="{1388B8B4-38BF-4347-8C7B-908E93A6B42E}"/>
    <dgm:cxn modelId="{CF31B4B7-BC41-4395-88F1-4641C4FAA695}" srcId="{F9647F7C-C9CB-4813-8DC8-62E1BBF6758D}" destId="{2AD44063-F736-4F71-A8CF-5AEED4517ADC}" srcOrd="1" destOrd="0" parTransId="{AA81044B-3357-40D7-8151-79AFC0E512BD}" sibTransId="{D68C6D69-1578-4CF1-AF87-6A68584FB466}"/>
    <dgm:cxn modelId="{9D16D58C-FD1E-4BBE-A024-8A67E60D42BB}" type="presOf" srcId="{CA940C9A-4C9F-4E8D-8007-15316A2BB3A2}" destId="{64FF10C4-EEFB-40E3-B13B-D9ADAE989F0D}" srcOrd="0" destOrd="0" presId="urn:diagrams.loki3.com/BracketList"/>
    <dgm:cxn modelId="{505D6DC6-4AE3-4901-9262-D9BBD611C2AF}" type="presOf" srcId="{CBE83D58-2A21-40E2-BB1B-786DE0E6ED69}" destId="{158AB5AE-C522-487A-8C18-7EBCB8262BB9}" srcOrd="0" destOrd="1" presId="urn:diagrams.loki3.com/BracketList"/>
    <dgm:cxn modelId="{0E85EE5C-B35B-4124-B433-5A9DF345F271}" srcId="{2AD44063-F736-4F71-A8CF-5AEED4517ADC}" destId="{CBE83D58-2A21-40E2-BB1B-786DE0E6ED69}" srcOrd="1" destOrd="0" parTransId="{E4F7F381-DB77-4999-98D0-36A5E1A3C580}" sibTransId="{4D861CD8-1552-45C8-B4DF-A58C54F1D367}"/>
    <dgm:cxn modelId="{0B265DEC-1681-4464-8B14-6B5C5B566A3C}" type="presOf" srcId="{2AD44063-F736-4F71-A8CF-5AEED4517ADC}" destId="{505B77EF-B3A7-4B60-A5E6-E732701C8C58}" srcOrd="0" destOrd="0" presId="urn:diagrams.loki3.com/BracketList"/>
    <dgm:cxn modelId="{3793F378-3F85-4B72-B0D3-EC990A48E486}" type="presOf" srcId="{F9647F7C-C9CB-4813-8DC8-62E1BBF6758D}" destId="{F4196C30-E77D-4A74-A561-DE0B4A8FD46F}" srcOrd="0" destOrd="0" presId="urn:diagrams.loki3.com/BracketList"/>
    <dgm:cxn modelId="{65DCA471-5FE3-48A8-AF67-C62A910FE3A0}" srcId="{2AD44063-F736-4F71-A8CF-5AEED4517ADC}" destId="{89A39E0F-0E5E-4183-902D-9666A09D44EC}" srcOrd="0" destOrd="0" parTransId="{4376087F-D80C-4786-B588-9EFF4F7BD9E0}" sibTransId="{4C2AE4DD-5C84-4A54-BE0D-36646B741DAE}"/>
    <dgm:cxn modelId="{1143343A-3496-4141-9D0B-3894315A2AF7}" type="presParOf" srcId="{F4196C30-E77D-4A74-A561-DE0B4A8FD46F}" destId="{E30EC3D0-CA23-465E-A514-41E973CE0F97}" srcOrd="0" destOrd="0" presId="urn:diagrams.loki3.com/BracketList"/>
    <dgm:cxn modelId="{D38A9E61-AD05-4104-BC1F-F7C4EBB3FC07}" type="presParOf" srcId="{E30EC3D0-CA23-465E-A514-41E973CE0F97}" destId="{64FF10C4-EEFB-40E3-B13B-D9ADAE989F0D}" srcOrd="0" destOrd="0" presId="urn:diagrams.loki3.com/BracketList"/>
    <dgm:cxn modelId="{7C162E90-FBFB-4812-9D7C-83A27F901385}" type="presParOf" srcId="{E30EC3D0-CA23-465E-A514-41E973CE0F97}" destId="{B5907AD2-6651-4A22-8513-F27F1FE7B493}" srcOrd="1" destOrd="0" presId="urn:diagrams.loki3.com/BracketList"/>
    <dgm:cxn modelId="{87B17F91-B169-49D2-A622-22D003BD6600}" type="presParOf" srcId="{E30EC3D0-CA23-465E-A514-41E973CE0F97}" destId="{51702ECF-555B-4EAC-8844-4163D5DB8B83}" srcOrd="2" destOrd="0" presId="urn:diagrams.loki3.com/BracketList"/>
    <dgm:cxn modelId="{47204887-3DC4-4A5C-A54E-E58BD1C53D47}" type="presParOf" srcId="{E30EC3D0-CA23-465E-A514-41E973CE0F97}" destId="{23271BDB-9D8E-4EB0-877A-36F371DA4D7F}" srcOrd="3" destOrd="0" presId="urn:diagrams.loki3.com/BracketList"/>
    <dgm:cxn modelId="{59DDCB80-A35B-429B-A416-3D43F46361F4}" type="presParOf" srcId="{F4196C30-E77D-4A74-A561-DE0B4A8FD46F}" destId="{946DFD35-6626-4C57-89F5-007F21B40959}" srcOrd="1" destOrd="0" presId="urn:diagrams.loki3.com/BracketList"/>
    <dgm:cxn modelId="{82635AFB-376C-4B54-92AA-13B89DC2AC0D}" type="presParOf" srcId="{F4196C30-E77D-4A74-A561-DE0B4A8FD46F}" destId="{E157DCE1-8247-4EE7-AFFF-FF1196D6FBAE}" srcOrd="2" destOrd="0" presId="urn:diagrams.loki3.com/BracketList"/>
    <dgm:cxn modelId="{50B80870-9908-43F4-A998-7AD031140134}" type="presParOf" srcId="{E157DCE1-8247-4EE7-AFFF-FF1196D6FBAE}" destId="{505B77EF-B3A7-4B60-A5E6-E732701C8C58}" srcOrd="0" destOrd="0" presId="urn:diagrams.loki3.com/BracketList"/>
    <dgm:cxn modelId="{4FF0FD0C-63EC-4598-BCDA-34A7A24BF49D}" type="presParOf" srcId="{E157DCE1-8247-4EE7-AFFF-FF1196D6FBAE}" destId="{007EC2FA-B294-43F1-AF3F-AA7AA27D458F}" srcOrd="1" destOrd="0" presId="urn:diagrams.loki3.com/BracketList"/>
    <dgm:cxn modelId="{FF1D2B3F-5FAB-4AAF-90D7-02E85852B203}" type="presParOf" srcId="{E157DCE1-8247-4EE7-AFFF-FF1196D6FBAE}" destId="{7319836E-CD91-4F8F-94EB-C205D6AF1D66}" srcOrd="2" destOrd="0" presId="urn:diagrams.loki3.com/BracketList"/>
    <dgm:cxn modelId="{7598FFCD-6412-4FEA-8763-83A38BAD3083}" type="presParOf" srcId="{E157DCE1-8247-4EE7-AFFF-FF1196D6FBAE}" destId="{158AB5AE-C522-487A-8C18-7EBCB8262BB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47F7C-C9CB-4813-8DC8-62E1BBF675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A940C9A-4C9F-4E8D-8007-15316A2BB3A2}">
      <dgm:prSet phldrT="[Text]"/>
      <dgm:spPr/>
      <dgm:t>
        <a:bodyPr/>
        <a:lstStyle/>
        <a:p>
          <a:pPr algn="ctr"/>
          <a:r>
            <a:rPr lang="en-AU" dirty="0" smtClean="0">
              <a:solidFill>
                <a:schemeClr val="bg2">
                  <a:lumMod val="75000"/>
                </a:schemeClr>
              </a:solidFill>
            </a:rPr>
            <a:t>Rejection &amp; Placement Rates per Year</a:t>
          </a:r>
          <a:endParaRPr lang="en-AU" dirty="0">
            <a:solidFill>
              <a:schemeClr val="bg2">
                <a:lumMod val="75000"/>
              </a:schemeClr>
            </a:solidFill>
          </a:endParaRPr>
        </a:p>
      </dgm:t>
    </dgm:pt>
    <dgm:pt modelId="{98E171AC-58FC-470C-9C45-382851262D57}" type="parTrans" cxnId="{82BC2DEA-0007-4E5F-947B-953C5A9BCBEE}">
      <dgm:prSet/>
      <dgm:spPr/>
      <dgm:t>
        <a:bodyPr/>
        <a:lstStyle/>
        <a:p>
          <a:endParaRPr lang="en-AU"/>
        </a:p>
      </dgm:t>
    </dgm:pt>
    <dgm:pt modelId="{6F36BA32-9233-4D5B-84E6-6821ACA4E1F6}" type="sibTrans" cxnId="{82BC2DEA-0007-4E5F-947B-953C5A9BCBEE}">
      <dgm:prSet/>
      <dgm:spPr/>
      <dgm:t>
        <a:bodyPr/>
        <a:lstStyle/>
        <a:p>
          <a:endParaRPr lang="en-AU"/>
        </a:p>
      </dgm:t>
    </dgm:pt>
    <dgm:pt modelId="{296CDC14-848A-4A91-9F7E-0E90A21D14C8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Base Query – Request</a:t>
          </a:r>
          <a:endParaRPr lang="en-AU" dirty="0">
            <a:solidFill>
              <a:srgbClr val="FF0000"/>
            </a:solidFill>
          </a:endParaRPr>
        </a:p>
      </dgm:t>
    </dgm:pt>
    <dgm:pt modelId="{1F6A6528-31B7-48B5-8B8D-10723D68045B}" type="parTrans" cxnId="{264B4DF6-6DFF-4CF2-AFC7-FFBF465349E4}">
      <dgm:prSet/>
      <dgm:spPr/>
      <dgm:t>
        <a:bodyPr/>
        <a:lstStyle/>
        <a:p>
          <a:endParaRPr lang="en-AU"/>
        </a:p>
      </dgm:t>
    </dgm:pt>
    <dgm:pt modelId="{174E1FFD-2D51-4CB5-9861-250FA3442B23}" type="sibTrans" cxnId="{264B4DF6-6DFF-4CF2-AFC7-FFBF465349E4}">
      <dgm:prSet/>
      <dgm:spPr/>
      <dgm:t>
        <a:bodyPr/>
        <a:lstStyle/>
        <a:p>
          <a:endParaRPr lang="en-AU"/>
        </a:p>
      </dgm:t>
    </dgm:pt>
    <dgm:pt modelId="{2AD44063-F736-4F71-A8CF-5AEED4517ADC}">
      <dgm:prSet phldrT="[Text]"/>
      <dgm:spPr/>
      <dgm:t>
        <a:bodyPr/>
        <a:lstStyle/>
        <a:p>
          <a:pPr algn="ctr"/>
          <a:r>
            <a:rPr lang="en-AU" dirty="0" smtClean="0">
              <a:solidFill>
                <a:schemeClr val="bg2">
                  <a:lumMod val="75000"/>
                </a:schemeClr>
              </a:solidFill>
            </a:rPr>
            <a:t>Data</a:t>
          </a:r>
          <a:endParaRPr lang="en-AU" dirty="0">
            <a:solidFill>
              <a:schemeClr val="bg2">
                <a:lumMod val="75000"/>
              </a:schemeClr>
            </a:solidFill>
          </a:endParaRPr>
        </a:p>
      </dgm:t>
    </dgm:pt>
    <dgm:pt modelId="{AA81044B-3357-40D7-8151-79AFC0E512BD}" type="parTrans" cxnId="{CF31B4B7-BC41-4395-88F1-4641C4FAA695}">
      <dgm:prSet/>
      <dgm:spPr/>
      <dgm:t>
        <a:bodyPr/>
        <a:lstStyle/>
        <a:p>
          <a:endParaRPr lang="en-AU"/>
        </a:p>
      </dgm:t>
    </dgm:pt>
    <dgm:pt modelId="{D68C6D69-1578-4CF1-AF87-6A68584FB466}" type="sibTrans" cxnId="{CF31B4B7-BC41-4395-88F1-4641C4FAA695}">
      <dgm:prSet/>
      <dgm:spPr/>
      <dgm:t>
        <a:bodyPr/>
        <a:lstStyle/>
        <a:p>
          <a:endParaRPr lang="en-AU"/>
        </a:p>
      </dgm:t>
    </dgm:pt>
    <dgm:pt modelId="{89A39E0F-0E5E-4183-902D-9666A09D44EC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Request Status</a:t>
          </a:r>
          <a:endParaRPr lang="en-AU" dirty="0">
            <a:solidFill>
              <a:srgbClr val="FF0000"/>
            </a:solidFill>
          </a:endParaRPr>
        </a:p>
      </dgm:t>
    </dgm:pt>
    <dgm:pt modelId="{4376087F-D80C-4786-B588-9EFF4F7BD9E0}" type="parTrans" cxnId="{65DCA471-5FE3-48A8-AF67-C62A910FE3A0}">
      <dgm:prSet/>
      <dgm:spPr/>
      <dgm:t>
        <a:bodyPr/>
        <a:lstStyle/>
        <a:p>
          <a:endParaRPr lang="en-AU"/>
        </a:p>
      </dgm:t>
    </dgm:pt>
    <dgm:pt modelId="{4C2AE4DD-5C84-4A54-BE0D-36646B741DAE}" type="sibTrans" cxnId="{65DCA471-5FE3-48A8-AF67-C62A910FE3A0}">
      <dgm:prSet/>
      <dgm:spPr/>
      <dgm:t>
        <a:bodyPr/>
        <a:lstStyle/>
        <a:p>
          <a:endParaRPr lang="en-AU"/>
        </a:p>
      </dgm:t>
    </dgm:pt>
    <dgm:pt modelId="{CBE83D58-2A21-40E2-BB1B-786DE0E6ED69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Course, Agency data fields &amp; Student Totals</a:t>
          </a:r>
          <a:endParaRPr lang="en-AU" dirty="0">
            <a:solidFill>
              <a:srgbClr val="FF0000"/>
            </a:solidFill>
          </a:endParaRPr>
        </a:p>
      </dgm:t>
    </dgm:pt>
    <dgm:pt modelId="{E4F7F381-DB77-4999-98D0-36A5E1A3C580}" type="parTrans" cxnId="{0E85EE5C-B35B-4124-B433-5A9DF345F271}">
      <dgm:prSet/>
      <dgm:spPr/>
      <dgm:t>
        <a:bodyPr/>
        <a:lstStyle/>
        <a:p>
          <a:endParaRPr lang="en-AU"/>
        </a:p>
      </dgm:t>
    </dgm:pt>
    <dgm:pt modelId="{4D861CD8-1552-45C8-B4DF-A58C54F1D367}" type="sibTrans" cxnId="{0E85EE5C-B35B-4124-B433-5A9DF345F271}">
      <dgm:prSet/>
      <dgm:spPr/>
      <dgm:t>
        <a:bodyPr/>
        <a:lstStyle/>
        <a:p>
          <a:endParaRPr lang="en-AU"/>
        </a:p>
      </dgm:t>
    </dgm:pt>
    <dgm:pt modelId="{C5D14391-76E1-4724-8F15-8CE0B200426A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Parameters: Start &amp; End Dates </a:t>
          </a:r>
          <a:endParaRPr lang="en-AU" dirty="0">
            <a:solidFill>
              <a:srgbClr val="FF0000"/>
            </a:solidFill>
          </a:endParaRPr>
        </a:p>
      </dgm:t>
    </dgm:pt>
    <dgm:pt modelId="{35B8DD00-80C0-43C1-89B8-B74ED341CEC8}" type="parTrans" cxnId="{5ECF1858-AF21-422A-B4AA-8E5EEC8072C9}">
      <dgm:prSet/>
      <dgm:spPr/>
      <dgm:t>
        <a:bodyPr/>
        <a:lstStyle/>
        <a:p>
          <a:endParaRPr lang="en-AU"/>
        </a:p>
      </dgm:t>
    </dgm:pt>
    <dgm:pt modelId="{1388B8B4-38BF-4347-8C7B-908E93A6B42E}" type="sibTrans" cxnId="{5ECF1858-AF21-422A-B4AA-8E5EEC8072C9}">
      <dgm:prSet/>
      <dgm:spPr/>
      <dgm:t>
        <a:bodyPr/>
        <a:lstStyle/>
        <a:p>
          <a:endParaRPr lang="en-AU"/>
        </a:p>
      </dgm:t>
    </dgm:pt>
    <dgm:pt modelId="{F4196C30-E77D-4A74-A561-DE0B4A8FD46F}" type="pres">
      <dgm:prSet presAssocID="{F9647F7C-C9CB-4813-8DC8-62E1BBF67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30EC3D0-CA23-465E-A514-41E973CE0F97}" type="pres">
      <dgm:prSet presAssocID="{CA940C9A-4C9F-4E8D-8007-15316A2BB3A2}" presName="linNode" presStyleCnt="0"/>
      <dgm:spPr/>
    </dgm:pt>
    <dgm:pt modelId="{64FF10C4-EEFB-40E3-B13B-D9ADAE989F0D}" type="pres">
      <dgm:prSet presAssocID="{CA940C9A-4C9F-4E8D-8007-15316A2BB3A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907AD2-6651-4A22-8513-F27F1FE7B493}" type="pres">
      <dgm:prSet presAssocID="{CA940C9A-4C9F-4E8D-8007-15316A2BB3A2}" presName="bracket" presStyleLbl="parChTrans1D1" presStyleIdx="0" presStyleCnt="2"/>
      <dgm:spPr/>
    </dgm:pt>
    <dgm:pt modelId="{51702ECF-555B-4EAC-8844-4163D5DB8B83}" type="pres">
      <dgm:prSet presAssocID="{CA940C9A-4C9F-4E8D-8007-15316A2BB3A2}" presName="spH" presStyleCnt="0"/>
      <dgm:spPr/>
    </dgm:pt>
    <dgm:pt modelId="{23271BDB-9D8E-4EB0-877A-36F371DA4D7F}" type="pres">
      <dgm:prSet presAssocID="{CA940C9A-4C9F-4E8D-8007-15316A2BB3A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6DFD35-6626-4C57-89F5-007F21B40959}" type="pres">
      <dgm:prSet presAssocID="{6F36BA32-9233-4D5B-84E6-6821ACA4E1F6}" presName="spV" presStyleCnt="0"/>
      <dgm:spPr/>
    </dgm:pt>
    <dgm:pt modelId="{E157DCE1-8247-4EE7-AFFF-FF1196D6FBAE}" type="pres">
      <dgm:prSet presAssocID="{2AD44063-F736-4F71-A8CF-5AEED4517ADC}" presName="linNode" presStyleCnt="0"/>
      <dgm:spPr/>
    </dgm:pt>
    <dgm:pt modelId="{505B77EF-B3A7-4B60-A5E6-E732701C8C58}" type="pres">
      <dgm:prSet presAssocID="{2AD44063-F736-4F71-A8CF-5AEED4517AD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7EC2FA-B294-43F1-AF3F-AA7AA27D458F}" type="pres">
      <dgm:prSet presAssocID="{2AD44063-F736-4F71-A8CF-5AEED4517ADC}" presName="bracket" presStyleLbl="parChTrans1D1" presStyleIdx="1" presStyleCnt="2"/>
      <dgm:spPr/>
    </dgm:pt>
    <dgm:pt modelId="{7319836E-CD91-4F8F-94EB-C205D6AF1D66}" type="pres">
      <dgm:prSet presAssocID="{2AD44063-F736-4F71-A8CF-5AEED4517ADC}" presName="spH" presStyleCnt="0"/>
      <dgm:spPr/>
    </dgm:pt>
    <dgm:pt modelId="{158AB5AE-C522-487A-8C18-7EBCB8262BB9}" type="pres">
      <dgm:prSet presAssocID="{2AD44063-F736-4F71-A8CF-5AEED4517ADC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64B4DF6-6DFF-4CF2-AFC7-FFBF465349E4}" srcId="{CA940C9A-4C9F-4E8D-8007-15316A2BB3A2}" destId="{296CDC14-848A-4A91-9F7E-0E90A21D14C8}" srcOrd="0" destOrd="0" parTransId="{1F6A6528-31B7-48B5-8B8D-10723D68045B}" sibTransId="{174E1FFD-2D51-4CB5-9861-250FA3442B23}"/>
    <dgm:cxn modelId="{C61C7B8D-60C4-4433-87DB-9B5BDCD41EFD}" type="presOf" srcId="{2AD44063-F736-4F71-A8CF-5AEED4517ADC}" destId="{505B77EF-B3A7-4B60-A5E6-E732701C8C58}" srcOrd="0" destOrd="0" presId="urn:diagrams.loki3.com/BracketList"/>
    <dgm:cxn modelId="{315F3AC3-AE4F-4369-94C6-A3B971795C72}" type="presOf" srcId="{296CDC14-848A-4A91-9F7E-0E90A21D14C8}" destId="{23271BDB-9D8E-4EB0-877A-36F371DA4D7F}" srcOrd="0" destOrd="0" presId="urn:diagrams.loki3.com/BracketList"/>
    <dgm:cxn modelId="{E1790466-4575-4B6E-A27B-DE0D304DEBEF}" type="presOf" srcId="{CA940C9A-4C9F-4E8D-8007-15316A2BB3A2}" destId="{64FF10C4-EEFB-40E3-B13B-D9ADAE989F0D}" srcOrd="0" destOrd="0" presId="urn:diagrams.loki3.com/BracketList"/>
    <dgm:cxn modelId="{9657A9B9-3666-4C4F-83E5-7A2A05DDAE3D}" type="presOf" srcId="{CBE83D58-2A21-40E2-BB1B-786DE0E6ED69}" destId="{158AB5AE-C522-487A-8C18-7EBCB8262BB9}" srcOrd="0" destOrd="1" presId="urn:diagrams.loki3.com/BracketList"/>
    <dgm:cxn modelId="{82BC2DEA-0007-4E5F-947B-953C5A9BCBEE}" srcId="{F9647F7C-C9CB-4813-8DC8-62E1BBF6758D}" destId="{CA940C9A-4C9F-4E8D-8007-15316A2BB3A2}" srcOrd="0" destOrd="0" parTransId="{98E171AC-58FC-470C-9C45-382851262D57}" sibTransId="{6F36BA32-9233-4D5B-84E6-6821ACA4E1F6}"/>
    <dgm:cxn modelId="{65DCA471-5FE3-48A8-AF67-C62A910FE3A0}" srcId="{2AD44063-F736-4F71-A8CF-5AEED4517ADC}" destId="{89A39E0F-0E5E-4183-902D-9666A09D44EC}" srcOrd="0" destOrd="0" parTransId="{4376087F-D80C-4786-B588-9EFF4F7BD9E0}" sibTransId="{4C2AE4DD-5C84-4A54-BE0D-36646B741DAE}"/>
    <dgm:cxn modelId="{5ECF1858-AF21-422A-B4AA-8E5EEC8072C9}" srcId="{CA940C9A-4C9F-4E8D-8007-15316A2BB3A2}" destId="{C5D14391-76E1-4724-8F15-8CE0B200426A}" srcOrd="1" destOrd="0" parTransId="{35B8DD00-80C0-43C1-89B8-B74ED341CEC8}" sibTransId="{1388B8B4-38BF-4347-8C7B-908E93A6B42E}"/>
    <dgm:cxn modelId="{8717529C-CFBE-454E-8CF6-71257473BC70}" type="presOf" srcId="{F9647F7C-C9CB-4813-8DC8-62E1BBF6758D}" destId="{F4196C30-E77D-4A74-A561-DE0B4A8FD46F}" srcOrd="0" destOrd="0" presId="urn:diagrams.loki3.com/BracketList"/>
    <dgm:cxn modelId="{0E85EE5C-B35B-4124-B433-5A9DF345F271}" srcId="{2AD44063-F736-4F71-A8CF-5AEED4517ADC}" destId="{CBE83D58-2A21-40E2-BB1B-786DE0E6ED69}" srcOrd="1" destOrd="0" parTransId="{E4F7F381-DB77-4999-98D0-36A5E1A3C580}" sibTransId="{4D861CD8-1552-45C8-B4DF-A58C54F1D367}"/>
    <dgm:cxn modelId="{407FF15C-CD64-4A45-8A61-D9D8A2183906}" type="presOf" srcId="{89A39E0F-0E5E-4183-902D-9666A09D44EC}" destId="{158AB5AE-C522-487A-8C18-7EBCB8262BB9}" srcOrd="0" destOrd="0" presId="urn:diagrams.loki3.com/BracketList"/>
    <dgm:cxn modelId="{CF31B4B7-BC41-4395-88F1-4641C4FAA695}" srcId="{F9647F7C-C9CB-4813-8DC8-62E1BBF6758D}" destId="{2AD44063-F736-4F71-A8CF-5AEED4517ADC}" srcOrd="1" destOrd="0" parTransId="{AA81044B-3357-40D7-8151-79AFC0E512BD}" sibTransId="{D68C6D69-1578-4CF1-AF87-6A68584FB466}"/>
    <dgm:cxn modelId="{818CA0E7-153C-4E1F-8DA6-1C9BF010F59D}" type="presOf" srcId="{C5D14391-76E1-4724-8F15-8CE0B200426A}" destId="{23271BDB-9D8E-4EB0-877A-36F371DA4D7F}" srcOrd="0" destOrd="1" presId="urn:diagrams.loki3.com/BracketList"/>
    <dgm:cxn modelId="{E73E09EE-5737-4BE5-887D-51D68FCA3431}" type="presParOf" srcId="{F4196C30-E77D-4A74-A561-DE0B4A8FD46F}" destId="{E30EC3D0-CA23-465E-A514-41E973CE0F97}" srcOrd="0" destOrd="0" presId="urn:diagrams.loki3.com/BracketList"/>
    <dgm:cxn modelId="{CCF1005B-C9A9-443D-A45E-14826F584748}" type="presParOf" srcId="{E30EC3D0-CA23-465E-A514-41E973CE0F97}" destId="{64FF10C4-EEFB-40E3-B13B-D9ADAE989F0D}" srcOrd="0" destOrd="0" presId="urn:diagrams.loki3.com/BracketList"/>
    <dgm:cxn modelId="{7564BD1B-E2D6-40A2-A0E2-605005E66D72}" type="presParOf" srcId="{E30EC3D0-CA23-465E-A514-41E973CE0F97}" destId="{B5907AD2-6651-4A22-8513-F27F1FE7B493}" srcOrd="1" destOrd="0" presId="urn:diagrams.loki3.com/BracketList"/>
    <dgm:cxn modelId="{2A33CDEF-C978-419B-B864-8263184AAA5B}" type="presParOf" srcId="{E30EC3D0-CA23-465E-A514-41E973CE0F97}" destId="{51702ECF-555B-4EAC-8844-4163D5DB8B83}" srcOrd="2" destOrd="0" presId="urn:diagrams.loki3.com/BracketList"/>
    <dgm:cxn modelId="{64EDF2FD-ED03-4E42-BB64-CB8C93AB941C}" type="presParOf" srcId="{E30EC3D0-CA23-465E-A514-41E973CE0F97}" destId="{23271BDB-9D8E-4EB0-877A-36F371DA4D7F}" srcOrd="3" destOrd="0" presId="urn:diagrams.loki3.com/BracketList"/>
    <dgm:cxn modelId="{A4CF3869-DD3E-4E52-AD6C-1EF06529AF3F}" type="presParOf" srcId="{F4196C30-E77D-4A74-A561-DE0B4A8FD46F}" destId="{946DFD35-6626-4C57-89F5-007F21B40959}" srcOrd="1" destOrd="0" presId="urn:diagrams.loki3.com/BracketList"/>
    <dgm:cxn modelId="{9BDF8095-BA9E-46A9-9CA0-47C139664732}" type="presParOf" srcId="{F4196C30-E77D-4A74-A561-DE0B4A8FD46F}" destId="{E157DCE1-8247-4EE7-AFFF-FF1196D6FBAE}" srcOrd="2" destOrd="0" presId="urn:diagrams.loki3.com/BracketList"/>
    <dgm:cxn modelId="{5778FC6F-3EBB-4B18-9775-456B3164F4AC}" type="presParOf" srcId="{E157DCE1-8247-4EE7-AFFF-FF1196D6FBAE}" destId="{505B77EF-B3A7-4B60-A5E6-E732701C8C58}" srcOrd="0" destOrd="0" presId="urn:diagrams.loki3.com/BracketList"/>
    <dgm:cxn modelId="{0305AC8E-6466-4ACB-8608-3EEF42FA5DEC}" type="presParOf" srcId="{E157DCE1-8247-4EE7-AFFF-FF1196D6FBAE}" destId="{007EC2FA-B294-43F1-AF3F-AA7AA27D458F}" srcOrd="1" destOrd="0" presId="urn:diagrams.loki3.com/BracketList"/>
    <dgm:cxn modelId="{F8542446-2B47-4175-8185-CD8ABB8B44CE}" type="presParOf" srcId="{E157DCE1-8247-4EE7-AFFF-FF1196D6FBAE}" destId="{7319836E-CD91-4F8F-94EB-C205D6AF1D66}" srcOrd="2" destOrd="0" presId="urn:diagrams.loki3.com/BracketList"/>
    <dgm:cxn modelId="{DB00F29F-38B7-4903-AAEF-BB896442200C}" type="presParOf" srcId="{E157DCE1-8247-4EE7-AFFF-FF1196D6FBAE}" destId="{158AB5AE-C522-487A-8C18-7EBCB8262BB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7A95-E81B-48C7-9468-BE5D31581ECC}">
      <dsp:nvSpPr>
        <dsp:cNvPr id="0" name=""/>
        <dsp:cNvSpPr/>
      </dsp:nvSpPr>
      <dsp:spPr>
        <a:xfrm>
          <a:off x="2639" y="149307"/>
          <a:ext cx="2573475" cy="547200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>
              <a:solidFill>
                <a:srgbClr val="FFFF00"/>
              </a:solidFill>
            </a:rPr>
            <a:t>3 Campuses</a:t>
          </a:r>
          <a:endParaRPr lang="en-AU" sz="1900" kern="1200" dirty="0">
            <a:solidFill>
              <a:srgbClr val="FFFF00"/>
            </a:solidFill>
          </a:endParaRPr>
        </a:p>
      </dsp:txBody>
      <dsp:txXfrm>
        <a:off x="2639" y="149307"/>
        <a:ext cx="2573475" cy="547200"/>
      </dsp:txXfrm>
    </dsp:sp>
    <dsp:sp modelId="{7ADC8A17-783E-4206-A420-FE06AE6488ED}">
      <dsp:nvSpPr>
        <dsp:cNvPr id="0" name=""/>
        <dsp:cNvSpPr/>
      </dsp:nvSpPr>
      <dsp:spPr>
        <a:xfrm>
          <a:off x="2639" y="696507"/>
          <a:ext cx="2573475" cy="3155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Burwood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Geelong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Warrnambool</a:t>
          </a:r>
          <a:endParaRPr lang="en-AU" sz="1900" kern="1200" dirty="0"/>
        </a:p>
      </dsp:txBody>
      <dsp:txXfrm>
        <a:off x="2639" y="696507"/>
        <a:ext cx="2573475" cy="3155807"/>
      </dsp:txXfrm>
    </dsp:sp>
    <dsp:sp modelId="{B319C577-170B-4246-BB5B-FB143CAD9011}">
      <dsp:nvSpPr>
        <dsp:cNvPr id="0" name=""/>
        <dsp:cNvSpPr/>
      </dsp:nvSpPr>
      <dsp:spPr>
        <a:xfrm>
          <a:off x="2936401" y="149307"/>
          <a:ext cx="2573475" cy="547200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>
              <a:solidFill>
                <a:srgbClr val="FFFF00"/>
              </a:solidFill>
            </a:rPr>
            <a:t>InPlace Software </a:t>
          </a:r>
          <a:endParaRPr lang="en-AU" sz="1900" kern="1200" dirty="0">
            <a:solidFill>
              <a:srgbClr val="FFFF00"/>
            </a:solidFill>
          </a:endParaRPr>
        </a:p>
      </dsp:txBody>
      <dsp:txXfrm>
        <a:off x="2936401" y="149307"/>
        <a:ext cx="2573475" cy="547200"/>
      </dsp:txXfrm>
    </dsp:sp>
    <dsp:sp modelId="{2660CD24-BCDE-4415-A3A3-99A6BED38216}">
      <dsp:nvSpPr>
        <dsp:cNvPr id="0" name=""/>
        <dsp:cNvSpPr/>
      </dsp:nvSpPr>
      <dsp:spPr>
        <a:xfrm>
          <a:off x="2936401" y="696507"/>
          <a:ext cx="2573475" cy="3155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Request Manager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Placement Manager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Work in sector teams at each campus – </a:t>
          </a:r>
          <a:r>
            <a:rPr lang="en-AU" sz="1900" i="1" kern="1200" dirty="0" smtClean="0"/>
            <a:t>Early Years, Primary, Secondary (U/G &amp; P/G Courses)</a:t>
          </a:r>
          <a:endParaRPr lang="en-AU" sz="1900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b="0" i="0" kern="1200" dirty="0" smtClean="0"/>
            <a:t>Assign schools to each officer for all sector cohorts for each given school</a:t>
          </a:r>
          <a:endParaRPr lang="en-AU" sz="1900" b="0" i="0" kern="1200" dirty="0"/>
        </a:p>
      </dsp:txBody>
      <dsp:txXfrm>
        <a:off x="2936401" y="696507"/>
        <a:ext cx="2573475" cy="3155807"/>
      </dsp:txXfrm>
    </dsp:sp>
    <dsp:sp modelId="{14F182EE-C3C3-419B-8477-C85C1C5D17D4}">
      <dsp:nvSpPr>
        <dsp:cNvPr id="0" name=""/>
        <dsp:cNvSpPr/>
      </dsp:nvSpPr>
      <dsp:spPr>
        <a:xfrm>
          <a:off x="5872802" y="131437"/>
          <a:ext cx="2573475" cy="547200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>
              <a:solidFill>
                <a:srgbClr val="FFFF00"/>
              </a:solidFill>
            </a:rPr>
            <a:t>Courses</a:t>
          </a:r>
          <a:endParaRPr lang="en-AU" sz="1900" kern="1200" dirty="0">
            <a:solidFill>
              <a:srgbClr val="FFFF00"/>
            </a:solidFill>
          </a:endParaRPr>
        </a:p>
      </dsp:txBody>
      <dsp:txXfrm>
        <a:off x="5872802" y="131437"/>
        <a:ext cx="2573475" cy="547200"/>
      </dsp:txXfrm>
    </dsp:sp>
    <dsp:sp modelId="{2EBDFF78-9D45-48B3-9CD0-8CAEDBF34E8C}">
      <dsp:nvSpPr>
        <dsp:cNvPr id="0" name=""/>
        <dsp:cNvSpPr/>
      </dsp:nvSpPr>
      <dsp:spPr>
        <a:xfrm>
          <a:off x="5881949" y="698874"/>
          <a:ext cx="2549902" cy="31526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U/G on campus mode    5 courses, 19 placement units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P/G Cloud based &amp; on campus modes – 9 courses, 11placement units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TOTAL =13 COURSES &amp; 30 UNITS</a:t>
          </a:r>
          <a:endParaRPr lang="en-AU" sz="1900" kern="1200" dirty="0"/>
        </a:p>
      </dsp:txBody>
      <dsp:txXfrm>
        <a:off x="5881949" y="698874"/>
        <a:ext cx="2549902" cy="3152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10C4-EEFB-40E3-B13B-D9ADAE989F0D}">
      <dsp:nvSpPr>
        <dsp:cNvPr id="0" name=""/>
        <dsp:cNvSpPr/>
      </dsp:nvSpPr>
      <dsp:spPr>
        <a:xfrm>
          <a:off x="3968" y="248077"/>
          <a:ext cx="2030015" cy="1342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solidFill>
                <a:schemeClr val="bg2">
                  <a:lumMod val="75000"/>
                </a:schemeClr>
              </a:solidFill>
            </a:rPr>
            <a:t>Agency Placement Numbers</a:t>
          </a:r>
          <a:endParaRPr lang="en-AU" sz="3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968" y="248077"/>
        <a:ext cx="2030015" cy="1342687"/>
      </dsp:txXfrm>
    </dsp:sp>
    <dsp:sp modelId="{B5907AD2-6651-4A22-8513-F27F1FE7B493}">
      <dsp:nvSpPr>
        <dsp:cNvPr id="0" name=""/>
        <dsp:cNvSpPr/>
      </dsp:nvSpPr>
      <dsp:spPr>
        <a:xfrm>
          <a:off x="2033984" y="185138"/>
          <a:ext cx="406003" cy="1468564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71BDB-9D8E-4EB0-877A-36F371DA4D7F}">
      <dsp:nvSpPr>
        <dsp:cNvPr id="0" name=""/>
        <dsp:cNvSpPr/>
      </dsp:nvSpPr>
      <dsp:spPr>
        <a:xfrm>
          <a:off x="2602388" y="185138"/>
          <a:ext cx="5521642" cy="1468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Base Query – Placement Personnel</a:t>
          </a:r>
          <a:endParaRPr lang="en-AU" sz="3100" kern="1200" dirty="0">
            <a:solidFill>
              <a:srgbClr val="FF0000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Parameters: Start &amp; End Dates </a:t>
          </a:r>
          <a:endParaRPr lang="en-AU" sz="3100" kern="1200" dirty="0">
            <a:solidFill>
              <a:srgbClr val="FF0000"/>
            </a:solidFill>
          </a:endParaRPr>
        </a:p>
      </dsp:txBody>
      <dsp:txXfrm>
        <a:off x="2602388" y="185138"/>
        <a:ext cx="5521642" cy="1468564"/>
      </dsp:txXfrm>
    </dsp:sp>
    <dsp:sp modelId="{505B77EF-B3A7-4B60-A5E6-E732701C8C58}">
      <dsp:nvSpPr>
        <dsp:cNvPr id="0" name=""/>
        <dsp:cNvSpPr/>
      </dsp:nvSpPr>
      <dsp:spPr>
        <a:xfrm>
          <a:off x="3968" y="2226851"/>
          <a:ext cx="2030015" cy="1342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solidFill>
                <a:schemeClr val="bg2">
                  <a:lumMod val="75000"/>
                </a:schemeClr>
              </a:solidFill>
            </a:rPr>
            <a:t>Produces Data about</a:t>
          </a:r>
          <a:endParaRPr lang="en-AU" sz="3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968" y="2226851"/>
        <a:ext cx="2030015" cy="1342687"/>
      </dsp:txXfrm>
    </dsp:sp>
    <dsp:sp modelId="{007EC2FA-B294-43F1-AF3F-AA7AA27D458F}">
      <dsp:nvSpPr>
        <dsp:cNvPr id="0" name=""/>
        <dsp:cNvSpPr/>
      </dsp:nvSpPr>
      <dsp:spPr>
        <a:xfrm>
          <a:off x="2033984" y="1765303"/>
          <a:ext cx="406003" cy="226578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AB5AE-C522-487A-8C18-7EBCB8262BB9}">
      <dsp:nvSpPr>
        <dsp:cNvPr id="0" name=""/>
        <dsp:cNvSpPr/>
      </dsp:nvSpPr>
      <dsp:spPr>
        <a:xfrm>
          <a:off x="2602388" y="1765303"/>
          <a:ext cx="5521642" cy="226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Number of completed/confirmed/offered placements</a:t>
          </a:r>
          <a:endParaRPr lang="en-AU" sz="3100" kern="1200" dirty="0">
            <a:solidFill>
              <a:srgbClr val="FF0000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Agency/student/course data fields</a:t>
          </a:r>
          <a:endParaRPr lang="en-AU" sz="3100" kern="1200" dirty="0">
            <a:solidFill>
              <a:srgbClr val="FF0000"/>
            </a:solidFill>
          </a:endParaRPr>
        </a:p>
      </dsp:txBody>
      <dsp:txXfrm>
        <a:off x="2602388" y="1765303"/>
        <a:ext cx="5521642" cy="2265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10C4-EEFB-40E3-B13B-D9ADAE989F0D}">
      <dsp:nvSpPr>
        <dsp:cNvPr id="0" name=""/>
        <dsp:cNvSpPr/>
      </dsp:nvSpPr>
      <dsp:spPr>
        <a:xfrm>
          <a:off x="3968" y="249275"/>
          <a:ext cx="2030015" cy="210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solidFill>
                <a:schemeClr val="bg2">
                  <a:lumMod val="75000"/>
                </a:schemeClr>
              </a:solidFill>
            </a:rPr>
            <a:t>Rejection &amp; Placement Rates per Year</a:t>
          </a:r>
          <a:endParaRPr lang="en-AU" sz="3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968" y="249275"/>
        <a:ext cx="2030015" cy="2109937"/>
      </dsp:txXfrm>
    </dsp:sp>
    <dsp:sp modelId="{B5907AD2-6651-4A22-8513-F27F1FE7B493}">
      <dsp:nvSpPr>
        <dsp:cNvPr id="0" name=""/>
        <dsp:cNvSpPr/>
      </dsp:nvSpPr>
      <dsp:spPr>
        <a:xfrm>
          <a:off x="2033984" y="249275"/>
          <a:ext cx="406003" cy="210993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71BDB-9D8E-4EB0-877A-36F371DA4D7F}">
      <dsp:nvSpPr>
        <dsp:cNvPr id="0" name=""/>
        <dsp:cNvSpPr/>
      </dsp:nvSpPr>
      <dsp:spPr>
        <a:xfrm>
          <a:off x="2602388" y="249275"/>
          <a:ext cx="5521642" cy="2109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Base Query – Request</a:t>
          </a:r>
          <a:endParaRPr lang="en-AU" sz="3100" kern="1200" dirty="0">
            <a:solidFill>
              <a:srgbClr val="FF0000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Parameters: Start &amp; End Dates </a:t>
          </a:r>
          <a:endParaRPr lang="en-AU" sz="3100" kern="1200" dirty="0">
            <a:solidFill>
              <a:srgbClr val="FF0000"/>
            </a:solidFill>
          </a:endParaRPr>
        </a:p>
      </dsp:txBody>
      <dsp:txXfrm>
        <a:off x="2602388" y="249275"/>
        <a:ext cx="5521642" cy="2109937"/>
      </dsp:txXfrm>
    </dsp:sp>
    <dsp:sp modelId="{505B77EF-B3A7-4B60-A5E6-E732701C8C58}">
      <dsp:nvSpPr>
        <dsp:cNvPr id="0" name=""/>
        <dsp:cNvSpPr/>
      </dsp:nvSpPr>
      <dsp:spPr>
        <a:xfrm>
          <a:off x="3968" y="2911982"/>
          <a:ext cx="2030015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solidFill>
                <a:schemeClr val="bg2">
                  <a:lumMod val="75000"/>
                </a:schemeClr>
              </a:solidFill>
            </a:rPr>
            <a:t>Data</a:t>
          </a:r>
          <a:endParaRPr lang="en-AU" sz="3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968" y="2911982"/>
        <a:ext cx="2030015" cy="613800"/>
      </dsp:txXfrm>
    </dsp:sp>
    <dsp:sp modelId="{007EC2FA-B294-43F1-AF3F-AA7AA27D458F}">
      <dsp:nvSpPr>
        <dsp:cNvPr id="0" name=""/>
        <dsp:cNvSpPr/>
      </dsp:nvSpPr>
      <dsp:spPr>
        <a:xfrm>
          <a:off x="2033984" y="2470813"/>
          <a:ext cx="406003" cy="149613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AB5AE-C522-487A-8C18-7EBCB8262BB9}">
      <dsp:nvSpPr>
        <dsp:cNvPr id="0" name=""/>
        <dsp:cNvSpPr/>
      </dsp:nvSpPr>
      <dsp:spPr>
        <a:xfrm>
          <a:off x="2602388" y="2470813"/>
          <a:ext cx="5521642" cy="149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Request Status</a:t>
          </a:r>
          <a:endParaRPr lang="en-AU" sz="3100" kern="1200" dirty="0">
            <a:solidFill>
              <a:srgbClr val="FF0000"/>
            </a:solidFill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100" kern="1200" dirty="0" smtClean="0">
              <a:solidFill>
                <a:srgbClr val="FF0000"/>
              </a:solidFill>
            </a:rPr>
            <a:t>Course, Agency data fields &amp; Student Totals</a:t>
          </a:r>
          <a:endParaRPr lang="en-AU" sz="3100" kern="1200" dirty="0">
            <a:solidFill>
              <a:srgbClr val="FF0000"/>
            </a:solidFill>
          </a:endParaRPr>
        </a:p>
      </dsp:txBody>
      <dsp:txXfrm>
        <a:off x="2602388" y="2470813"/>
        <a:ext cx="5521642" cy="149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56.66105" units="1/cm"/>
          <inkml:channelProperty channel="Y" name="resolution" value="28.37838" units="1/cm"/>
          <inkml:channelProperty channel="T" name="resolution" value="1" units="1/dev"/>
        </inkml:channelProperties>
      </inkml:inkSource>
      <inkml:timestamp xml:id="ts0" timeString="2017-06-29T05:11:07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16531 9042 0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FF244-CFE2-4CEA-8A49-71FCAE9E363E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05C4-4F40-46F8-A120-A6A5873CB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3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4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excel spreadsheet</a:t>
            </a:r>
            <a:r>
              <a:rPr lang="en-AU" baseline="0" dirty="0" smtClean="0"/>
              <a:t> – sample year and then master sheet.  Show pivot charts – quick demonstration of how to create table and then chart</a:t>
            </a:r>
          </a:p>
          <a:p>
            <a:r>
              <a:rPr lang="en-AU" baseline="0" dirty="0" smtClean="0"/>
              <a:t>Once change fields – table and charts change automatically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57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Estimate</a:t>
            </a:r>
            <a:r>
              <a:rPr lang="en-AU" baseline="0" dirty="0" smtClean="0"/>
              <a:t> – based on (total days x daily cost)</a:t>
            </a:r>
          </a:p>
          <a:p>
            <a:r>
              <a:rPr lang="en-AU" baseline="0" dirty="0" smtClean="0"/>
              <a:t>Actual for 2016 was $1.78m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84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Comparative challenges for sector</a:t>
            </a:r>
            <a:r>
              <a:rPr lang="en-AU" baseline="0" dirty="0" smtClean="0"/>
              <a:t> teams for U/G &amp; P/G - EC: Primary (x 4 in 2016); EC: Secondary (x 2.5 in 2016); Secondary: Primary (x 2)</a:t>
            </a:r>
          </a:p>
          <a:p>
            <a:r>
              <a:rPr lang="en-AU" baseline="0" dirty="0" smtClean="0"/>
              <a:t>Could also compare challenges per campus – is it the same?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65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From 2013 – 2016, Impact of new M. Teach</a:t>
            </a:r>
            <a:r>
              <a:rPr lang="en-AU" baseline="0" dirty="0" smtClean="0"/>
              <a:t> courses in 2014: </a:t>
            </a:r>
            <a:r>
              <a:rPr lang="en-AU" dirty="0" smtClean="0"/>
              <a:t>20 day</a:t>
            </a:r>
            <a:r>
              <a:rPr lang="en-AU" baseline="0" dirty="0" smtClean="0"/>
              <a:t> placements increased (x 3.5); 25 day placements have doubled</a:t>
            </a:r>
          </a:p>
          <a:p>
            <a:r>
              <a:rPr lang="en-AU" baseline="0" dirty="0" smtClean="0"/>
              <a:t>Discuss the demand on schools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67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Next</a:t>
            </a:r>
            <a:r>
              <a:rPr lang="en-AU" baseline="0" dirty="0" smtClean="0"/>
              <a:t> slide breaks down by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88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Break down of 3 individual</a:t>
            </a:r>
            <a:r>
              <a:rPr lang="en-AU" baseline="0" dirty="0" smtClean="0"/>
              <a:t> units. 10, 25 &amp; 25 days respectively</a:t>
            </a:r>
          </a:p>
          <a:p>
            <a:r>
              <a:rPr lang="en-AU" baseline="0" dirty="0" smtClean="0"/>
              <a:t>Shows EPR702 2016 – 215 rejections to gain 181 placements.</a:t>
            </a:r>
          </a:p>
          <a:p>
            <a:r>
              <a:rPr lang="en-AU" baseline="0" dirty="0" smtClean="0"/>
              <a:t>Final unit is hardest to place; why?  Have other charts that break it down by Trimester –is that an explanation? Yes – T2 is worse than T1.  Greater demand on schools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17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Percentage</a:t>
            </a:r>
            <a:r>
              <a:rPr lang="en-AU" baseline="0" dirty="0" smtClean="0"/>
              <a:t> as opposed to actual numbers b/w On &amp; Off Campus</a:t>
            </a:r>
          </a:p>
          <a:p>
            <a:r>
              <a:rPr lang="en-AU" dirty="0" smtClean="0"/>
              <a:t>2013 Off</a:t>
            </a:r>
            <a:r>
              <a:rPr lang="en-AU" baseline="0" dirty="0" smtClean="0"/>
              <a:t> Campus - 47% of all request emails are rejected by schools</a:t>
            </a:r>
          </a:p>
          <a:p>
            <a:r>
              <a:rPr lang="en-AU" baseline="0" dirty="0" smtClean="0"/>
              <a:t>Consistent pattern b/w Off &amp; On Campus – how do we staff this course mode?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92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equates to 18%</a:t>
            </a:r>
            <a:r>
              <a:rPr lang="en-AU" baseline="0" dirty="0" smtClean="0"/>
              <a:t> of all placements.  With new alliances and expansion of schools in smaller alliances, possibly 23%</a:t>
            </a:r>
          </a:p>
          <a:p>
            <a:r>
              <a:rPr lang="en-AU" baseline="0" dirty="0" smtClean="0"/>
              <a:t>This helps us address the inequity issue.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85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Produce a </a:t>
            </a:r>
            <a:r>
              <a:rPr lang="en-AU" baseline="0" dirty="0" smtClean="0"/>
              <a:t>reverse chart (e.g. &lt;20) to identify suburbs you may wish to expand into.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Could map these suburbs over designated time frame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82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75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48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how many delegates</a:t>
            </a:r>
            <a:r>
              <a:rPr lang="en-AU" baseline="0" dirty="0" smtClean="0"/>
              <a:t> have created queries?</a:t>
            </a:r>
            <a:endParaRPr lang="en-AU" dirty="0" smtClean="0"/>
          </a:p>
          <a:p>
            <a:r>
              <a:rPr lang="en-AU" dirty="0" smtClean="0"/>
              <a:t>Show Query – explain</a:t>
            </a:r>
            <a:r>
              <a:rPr lang="en-AU" baseline="0" dirty="0" smtClean="0"/>
              <a:t> that base queries provide data from related fields.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Many fields allows for greater data gathering and manipulation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19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configured version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32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Query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35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configured version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98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how</a:t>
            </a:r>
            <a:r>
              <a:rPr lang="en-AU" baseline="0" dirty="0" smtClean="0"/>
              <a:t> many are familiar with these features of Excel.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84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Show Lynda.com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Show home and My Playlist tabs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Show one example</a:t>
            </a:r>
            <a:r>
              <a:rPr lang="en-AU" baseline="0" dirty="0" smtClean="0"/>
              <a:t> – setting out in chapters etc.  Downloadable data sheets to practise skills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You remember how to do this stuff best when you have a ‘real’ need for it – not just an exercise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05C4-4F40-46F8-A120-A6A5873CB18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1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Placement data reporting workshop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cap="none" dirty="0" smtClean="0"/>
              <a:t>Rob Cherry </a:t>
            </a:r>
          </a:p>
          <a:p>
            <a:r>
              <a:rPr lang="en-AU" cap="none" dirty="0" smtClean="0"/>
              <a:t>Professional Experience Office</a:t>
            </a:r>
          </a:p>
          <a:p>
            <a:r>
              <a:rPr lang="en-AU" cap="none" dirty="0" smtClean="0"/>
              <a:t>School of Education </a:t>
            </a:r>
          </a:p>
          <a:p>
            <a:r>
              <a:rPr lang="en-AU" cap="none" dirty="0" smtClean="0"/>
              <a:t>Deakin University</a:t>
            </a:r>
            <a:endParaRPr lang="en-AU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51160" y="325512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1800" y="3245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75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200" y="534849"/>
            <a:ext cx="8791575" cy="634481"/>
          </a:xfrm>
        </p:spPr>
        <p:txBody>
          <a:bodyPr>
            <a:normAutofit/>
          </a:bodyPr>
          <a:lstStyle/>
          <a:p>
            <a:r>
              <a:rPr lang="en-AU" sz="3200" dirty="0" smtClean="0"/>
              <a:t>Query 2 – rejection/placement rates/year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" t="186" r="65957" b="49621"/>
          <a:stretch/>
        </p:blipFill>
        <p:spPr>
          <a:xfrm>
            <a:off x="1110344" y="1548882"/>
            <a:ext cx="10879494" cy="50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30477"/>
            <a:ext cx="8791575" cy="72177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Generating data &amp; data report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2907" y="2152185"/>
            <a:ext cx="3066586" cy="37579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u="sng" dirty="0" smtClean="0">
                <a:solidFill>
                  <a:srgbClr val="002060"/>
                </a:solidFill>
              </a:rPr>
              <a:t>STAGE ONE</a:t>
            </a:r>
          </a:p>
          <a:p>
            <a:pPr algn="ctr"/>
            <a:endParaRPr lang="en-AU" sz="2400" u="sng" dirty="0" smtClean="0">
              <a:solidFill>
                <a:srgbClr val="002060"/>
              </a:solidFill>
            </a:endParaRPr>
          </a:p>
          <a:p>
            <a:pPr algn="ctr"/>
            <a:r>
              <a:rPr lang="en-AU" sz="2400" dirty="0" smtClean="0">
                <a:solidFill>
                  <a:srgbClr val="002060"/>
                </a:solidFill>
              </a:rPr>
              <a:t>Export Query Data to Excel</a:t>
            </a:r>
          </a:p>
          <a:p>
            <a:pPr algn="ctr"/>
            <a:endParaRPr lang="en-AU" sz="2400" dirty="0" smtClean="0">
              <a:solidFill>
                <a:srgbClr val="002060"/>
              </a:solidFill>
            </a:endParaRPr>
          </a:p>
          <a:p>
            <a:pPr algn="ctr"/>
            <a:r>
              <a:rPr lang="en-AU" sz="2400" dirty="0" smtClean="0">
                <a:solidFill>
                  <a:srgbClr val="002060"/>
                </a:solidFill>
              </a:rPr>
              <a:t>Create Pivot Tables and charts</a:t>
            </a:r>
          </a:p>
          <a:p>
            <a:pPr algn="ctr"/>
            <a:endParaRPr lang="en-AU" sz="2400" dirty="0">
              <a:solidFill>
                <a:srgbClr val="002060"/>
              </a:solidFill>
            </a:endParaRPr>
          </a:p>
          <a:p>
            <a:pPr algn="ctr"/>
            <a:endParaRPr lang="en-AU" sz="2400" dirty="0" smtClean="0">
              <a:solidFill>
                <a:srgbClr val="002060"/>
              </a:solidFill>
            </a:endParaRPr>
          </a:p>
          <a:p>
            <a:pPr algn="ctr"/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87736" y="2152184"/>
            <a:ext cx="3066586" cy="37579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u="sng" dirty="0" smtClean="0">
                <a:solidFill>
                  <a:srgbClr val="002060"/>
                </a:solidFill>
              </a:rPr>
              <a:t>STAGE TWO</a:t>
            </a:r>
            <a:endParaRPr lang="en-AU" sz="2400" dirty="0" smtClean="0">
              <a:solidFill>
                <a:srgbClr val="002060"/>
              </a:solidFill>
            </a:endParaRPr>
          </a:p>
          <a:p>
            <a:pPr algn="ctr"/>
            <a:endParaRPr lang="en-AU" sz="2400" b="1" dirty="0">
              <a:solidFill>
                <a:srgbClr val="002060"/>
              </a:solidFill>
            </a:endParaRPr>
          </a:p>
          <a:p>
            <a:pPr algn="ctr"/>
            <a:r>
              <a:rPr lang="en-AU" sz="2400" dirty="0" smtClean="0">
                <a:solidFill>
                  <a:srgbClr val="002060"/>
                </a:solidFill>
              </a:rPr>
              <a:t>Select Charts to include in PowerPoint presentation</a:t>
            </a:r>
          </a:p>
          <a:p>
            <a:pPr algn="ctr"/>
            <a:endParaRPr lang="en-AU" sz="2400" dirty="0">
              <a:solidFill>
                <a:srgbClr val="002060"/>
              </a:solidFill>
            </a:endParaRPr>
          </a:p>
          <a:p>
            <a:pPr algn="ctr"/>
            <a:r>
              <a:rPr lang="en-AU" sz="2400" dirty="0" smtClean="0">
                <a:solidFill>
                  <a:srgbClr val="002060"/>
                </a:solidFill>
              </a:rPr>
              <a:t>Add analytical comments</a:t>
            </a:r>
          </a:p>
          <a:p>
            <a:pPr algn="ctr"/>
            <a:endParaRPr lang="en-AU" sz="2000" u="sng" dirty="0">
              <a:solidFill>
                <a:srgbClr val="002060"/>
              </a:solidFill>
            </a:endParaRPr>
          </a:p>
          <a:p>
            <a:pPr algn="ctr"/>
            <a:endParaRPr lang="en-AU" sz="2000" u="sng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75971" y="3534937"/>
            <a:ext cx="1059366" cy="9255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83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440" y="533945"/>
            <a:ext cx="8791575" cy="918310"/>
          </a:xfrm>
        </p:spPr>
        <p:txBody>
          <a:bodyPr/>
          <a:lstStyle/>
          <a:p>
            <a:r>
              <a:rPr lang="en-AU" dirty="0" smtClean="0"/>
              <a:t>STAGE one – using excel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440" y="1628271"/>
            <a:ext cx="8791575" cy="4582958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002060"/>
                </a:solidFill>
              </a:rPr>
              <a:t>Developing excel </a:t>
            </a:r>
            <a:r>
              <a:rPr lang="en-AU" sz="2800" dirty="0" smtClean="0">
                <a:solidFill>
                  <a:srgbClr val="002060"/>
                </a:solidFill>
              </a:rPr>
              <a:t>expertise</a:t>
            </a:r>
          </a:p>
          <a:p>
            <a:endParaRPr lang="en-AU" sz="2800" dirty="0" smtClean="0">
              <a:solidFill>
                <a:srgbClr val="002060"/>
              </a:solidFill>
            </a:endParaRPr>
          </a:p>
          <a:p>
            <a:endParaRPr lang="en-AU" sz="4400" cap="none" dirty="0" smtClean="0">
              <a:solidFill>
                <a:srgbClr val="002060"/>
              </a:solidFill>
            </a:endParaRPr>
          </a:p>
          <a:p>
            <a:r>
              <a:rPr lang="en-AU" sz="4400" cap="none" dirty="0" smtClean="0">
                <a:solidFill>
                  <a:srgbClr val="002060"/>
                </a:solidFill>
              </a:rPr>
              <a:t>	</a:t>
            </a:r>
            <a:endParaRPr lang="en-AU" sz="4400" cap="non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4210" y="2442116"/>
            <a:ext cx="3100039" cy="34680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Subscribe to</a:t>
            </a:r>
          </a:p>
          <a:p>
            <a:pPr algn="ctr"/>
            <a:r>
              <a:rPr lang="en-AU" sz="3600" dirty="0" smtClean="0"/>
              <a:t>Lynda.com</a:t>
            </a:r>
            <a:endParaRPr lang="en-AU" sz="3600" dirty="0"/>
          </a:p>
        </p:txBody>
      </p:sp>
      <p:sp>
        <p:nvSpPr>
          <p:cNvPr id="7" name="Rectangle 6"/>
          <p:cNvSpPr/>
          <p:nvPr/>
        </p:nvSpPr>
        <p:spPr>
          <a:xfrm>
            <a:off x="6658523" y="2439612"/>
            <a:ext cx="3717073" cy="34680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smtClean="0">
                <a:solidFill>
                  <a:schemeClr val="tx1"/>
                </a:solidFill>
              </a:rPr>
              <a:t>     </a:t>
            </a:r>
            <a:r>
              <a:rPr lang="en-AU" sz="2400" dirty="0" smtClean="0">
                <a:solidFill>
                  <a:schemeClr val="tx1"/>
                </a:solidFill>
              </a:rPr>
              <a:t>Selected </a:t>
            </a:r>
            <a:r>
              <a:rPr lang="en-AU" sz="2400" dirty="0">
                <a:solidFill>
                  <a:schemeClr val="tx1"/>
                </a:solidFill>
              </a:rPr>
              <a:t>courses from </a:t>
            </a:r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chemeClr val="tx1"/>
                </a:solidFill>
              </a:rPr>
              <a:t>   their playlists: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dirty="0">
                <a:solidFill>
                  <a:schemeClr val="tx1"/>
                </a:solidFill>
              </a:rPr>
              <a:t>     a) Excel 2013 Essential </a:t>
            </a:r>
            <a:endParaRPr lang="en-AU" sz="2000" dirty="0" smtClean="0">
              <a:solidFill>
                <a:schemeClr val="tx1"/>
              </a:solidFill>
            </a:endParaRPr>
          </a:p>
          <a:p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        Training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dirty="0">
                <a:solidFill>
                  <a:schemeClr val="tx1"/>
                </a:solidFill>
              </a:rPr>
              <a:t>     b) Excel 2013: Working with </a:t>
            </a:r>
            <a:r>
              <a:rPr lang="en-AU" sz="20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        Charts </a:t>
            </a:r>
            <a:r>
              <a:rPr lang="en-AU" sz="2000" dirty="0">
                <a:solidFill>
                  <a:schemeClr val="tx1"/>
                </a:solidFill>
              </a:rPr>
              <a:t>&amp; Graphs</a:t>
            </a:r>
          </a:p>
          <a:p>
            <a:r>
              <a:rPr lang="en-AU" sz="2000" dirty="0">
                <a:solidFill>
                  <a:schemeClr val="tx1"/>
                </a:solidFill>
              </a:rPr>
              <a:t>     c) Excel 2013 Tips &amp; </a:t>
            </a:r>
            <a:r>
              <a:rPr lang="en-AU" sz="2000" dirty="0" smtClean="0">
                <a:solidFill>
                  <a:schemeClr val="tx1"/>
                </a:solidFill>
              </a:rPr>
              <a:t>Tricks</a:t>
            </a:r>
          </a:p>
          <a:p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        40 hours of training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56065" y="3769110"/>
            <a:ext cx="936040" cy="814039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78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852090"/>
            <a:ext cx="8791575" cy="829100"/>
          </a:xfrm>
        </p:spPr>
        <p:txBody>
          <a:bodyPr/>
          <a:lstStyle/>
          <a:p>
            <a:r>
              <a:rPr lang="en-AU" dirty="0" smtClean="0"/>
              <a:t>Excel master spreadsheet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835899"/>
            <a:ext cx="8765591" cy="468786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cap="none" dirty="0" smtClean="0">
                <a:solidFill>
                  <a:srgbClr val="002060"/>
                </a:solidFill>
              </a:rPr>
              <a:t> Initial spreadsheet: managing data for 2013 – 2015 (from the beginning of InPlace)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cap="none" dirty="0" smtClean="0">
                <a:solidFill>
                  <a:srgbClr val="002060"/>
                </a:solidFill>
              </a:rPr>
              <a:t> Data clean up – remove duplicates/add year </a:t>
            </a:r>
            <a:r>
              <a:rPr lang="en-AU" sz="3200" cap="none" dirty="0">
                <a:solidFill>
                  <a:srgbClr val="002060"/>
                </a:solidFill>
              </a:rPr>
              <a:t>/LGA type/cost </a:t>
            </a:r>
            <a:r>
              <a:rPr lang="en-AU" sz="3200" cap="none" dirty="0" smtClean="0">
                <a:solidFill>
                  <a:srgbClr val="002060"/>
                </a:solidFill>
              </a:rPr>
              <a:t>fields etc.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cap="none" dirty="0">
                <a:solidFill>
                  <a:srgbClr val="002060"/>
                </a:solidFill>
              </a:rPr>
              <a:t> </a:t>
            </a:r>
            <a:r>
              <a:rPr lang="en-AU" sz="3200" cap="none" dirty="0" smtClean="0">
                <a:solidFill>
                  <a:srgbClr val="002060"/>
                </a:solidFill>
              </a:rPr>
              <a:t>Combine individual years into one spreadsheet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cap="none" dirty="0">
                <a:solidFill>
                  <a:srgbClr val="002060"/>
                </a:solidFill>
              </a:rPr>
              <a:t> </a:t>
            </a:r>
            <a:r>
              <a:rPr lang="en-AU" sz="3200" cap="none" dirty="0" smtClean="0">
                <a:solidFill>
                  <a:srgbClr val="002060"/>
                </a:solidFill>
              </a:rPr>
              <a:t>Insert Pivot Table and manipulate fields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cap="none" dirty="0" smtClean="0">
                <a:solidFill>
                  <a:srgbClr val="002060"/>
                </a:solidFill>
              </a:rPr>
              <a:t> Create Pivot Charts to answer questions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sz="3200" cap="non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234" y="5425936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4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290" y="444735"/>
            <a:ext cx="8791575" cy="1007520"/>
          </a:xfrm>
        </p:spPr>
        <p:txBody>
          <a:bodyPr>
            <a:normAutofit/>
          </a:bodyPr>
          <a:lstStyle/>
          <a:p>
            <a:r>
              <a:rPr lang="en-AU" dirty="0" smtClean="0"/>
              <a:t>STAGE TWO – POWERPOINT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241395"/>
            <a:ext cx="8791575" cy="301640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FF00"/>
                </a:solidFill>
              </a:rPr>
              <a:t>CREATE POWERPOINT PRESENTATION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3200" cap="none" dirty="0" smtClean="0">
                <a:solidFill>
                  <a:srgbClr val="FFFF00"/>
                </a:solidFill>
              </a:rPr>
              <a:t>Select Pivot Charts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3200" cap="none" dirty="0" smtClean="0">
                <a:solidFill>
                  <a:srgbClr val="FFFF00"/>
                </a:solidFill>
              </a:rPr>
              <a:t>Write up accompanying analytic comments based upon team discussion to tell our story</a:t>
            </a:r>
            <a:endParaRPr lang="en-AU" sz="3200" cap="none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4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609405"/>
            <a:ext cx="8791575" cy="1881867"/>
          </a:xfrm>
        </p:spPr>
        <p:txBody>
          <a:bodyPr>
            <a:normAutofit/>
          </a:bodyPr>
          <a:lstStyle/>
          <a:p>
            <a:r>
              <a:rPr lang="en-AU" dirty="0" smtClean="0"/>
              <a:t>Report charts 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sz="2400" cap="none" dirty="0" smtClean="0"/>
              <a:t>Annual Placement Totals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5208" y="1287624"/>
            <a:ext cx="66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Annual Placement Costs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7084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102" y="667424"/>
            <a:ext cx="6643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Average Placements per 1.0 EFT per Sector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3784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01444"/>
            <a:ext cx="8791575" cy="1261747"/>
          </a:xfrm>
        </p:spPr>
        <p:txBody>
          <a:bodyPr>
            <a:normAutofit fontScale="90000"/>
          </a:bodyPr>
          <a:lstStyle/>
          <a:p>
            <a:r>
              <a:rPr lang="en-AU" dirty="0"/>
              <a:t>Duration &amp; number of placement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746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2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30066"/>
            <a:ext cx="8791575" cy="1464720"/>
          </a:xfrm>
        </p:spPr>
        <p:txBody>
          <a:bodyPr/>
          <a:lstStyle/>
          <a:p>
            <a:r>
              <a:rPr lang="en-AU" dirty="0"/>
              <a:t>Annual Total agencies – all sectors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8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659784"/>
          </a:xfrm>
        </p:spPr>
        <p:txBody>
          <a:bodyPr>
            <a:normAutofit fontScale="90000"/>
          </a:bodyPr>
          <a:lstStyle/>
          <a:p>
            <a:r>
              <a:rPr lang="en-AU" cap="none" dirty="0" smtClean="0"/>
              <a:t>Presentation Overview</a:t>
            </a:r>
            <a:endParaRPr lang="en-AU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440" y="2127801"/>
            <a:ext cx="8791575" cy="319064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Why have a data report?</a:t>
            </a:r>
          </a:p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Context of deakin’s school of education peo</a:t>
            </a:r>
          </a:p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How data is gathered</a:t>
            </a:r>
          </a:p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Creating the report</a:t>
            </a:r>
          </a:p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Presenting aspects of peo report</a:t>
            </a:r>
          </a:p>
          <a:p>
            <a:pPr marL="457200" indent="-457200">
              <a:buAutoNum type="arabicPeriod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Where to from here AS A PROFESSIONAL ORGANISATION?</a:t>
            </a:r>
          </a:p>
          <a:p>
            <a:pPr marL="457200" indent="-457200">
              <a:buAutoNum type="arabicPeriod"/>
            </a:pP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290" y="522794"/>
            <a:ext cx="8791575" cy="1343328"/>
          </a:xfrm>
        </p:spPr>
        <p:txBody>
          <a:bodyPr>
            <a:normAutofit fontScale="90000"/>
          </a:bodyPr>
          <a:lstStyle/>
          <a:p>
            <a:r>
              <a:rPr lang="en-AU" dirty="0"/>
              <a:t>Annual agency type </a:t>
            </a:r>
            <a:r>
              <a:rPr lang="en-AU" dirty="0" smtClean="0"/>
              <a:t>totals per sector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0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440" y="453290"/>
            <a:ext cx="8791575" cy="134205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Burwood campus placement totals – per course type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7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620" y="550506"/>
            <a:ext cx="7725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Annual Acceptance &amp; Rejection Totals – All U/G Course Types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5835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3951" y="457200"/>
            <a:ext cx="747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Annual Acceptance &amp; Rejection Totals – All P/G Course Types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9918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604" y="457200"/>
            <a:ext cx="7259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M. Teach On Campus Annual Acceptance &amp; Rejection Totals per Unit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9953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0645" y="457200"/>
            <a:ext cx="7651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Comparison of M. Teach Off &amp; On Campus Annual Acceptance &amp; Rejection Percentages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6100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290" y="380247"/>
            <a:ext cx="8372193" cy="1431266"/>
          </a:xfrm>
        </p:spPr>
        <p:txBody>
          <a:bodyPr/>
          <a:lstStyle/>
          <a:p>
            <a:r>
              <a:rPr lang="en-AU" dirty="0"/>
              <a:t>Total annual alliance placements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8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598255"/>
            <a:ext cx="8791575" cy="1342057"/>
          </a:xfrm>
        </p:spPr>
        <p:txBody>
          <a:bodyPr>
            <a:normAutofit fontScale="90000"/>
          </a:bodyPr>
          <a:lstStyle/>
          <a:p>
            <a:r>
              <a:rPr lang="en-AU" dirty="0"/>
              <a:t>2016 Metro suburban secondary placements - 20 or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75232"/>
            <a:ext cx="8791575" cy="1509325"/>
          </a:xfrm>
        </p:spPr>
        <p:txBody>
          <a:bodyPr/>
          <a:lstStyle/>
          <a:p>
            <a:r>
              <a:rPr lang="en-AU" dirty="0"/>
              <a:t>INTERSTATE &amp; INTERNATIONAL </a:t>
            </a:r>
            <a:r>
              <a:rPr lang="en-AU" dirty="0" smtClean="0"/>
              <a:t>PLACEMENTS totals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3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609407"/>
            <a:ext cx="8791575" cy="762193"/>
          </a:xfrm>
        </p:spPr>
        <p:txBody>
          <a:bodyPr/>
          <a:lstStyle/>
          <a:p>
            <a:r>
              <a:rPr lang="en-AU" dirty="0" smtClean="0"/>
              <a:t>Where to from here?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610735" y="1501430"/>
            <a:ext cx="2341756" cy="2430966"/>
          </a:xfrm>
          <a:prstGeom prst="diamond">
            <a:avLst/>
          </a:prstGeom>
          <a:solidFill>
            <a:schemeClr val="accent5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Produce</a:t>
            </a:r>
            <a:r>
              <a:rPr lang="en-AU" sz="2000" dirty="0" smtClean="0"/>
              <a:t> own office reports</a:t>
            </a:r>
            <a:endParaRPr lang="en-AU" sz="2000" dirty="0"/>
          </a:p>
        </p:txBody>
      </p:sp>
      <p:sp>
        <p:nvSpPr>
          <p:cNvPr id="8" name="Diamond 7"/>
          <p:cNvSpPr/>
          <p:nvPr/>
        </p:nvSpPr>
        <p:spPr>
          <a:xfrm>
            <a:off x="3570908" y="3590492"/>
            <a:ext cx="2623302" cy="2430966"/>
          </a:xfrm>
          <a:prstGeom prst="diamond">
            <a:avLst/>
          </a:prstGeom>
          <a:solidFill>
            <a:schemeClr val="accent5">
              <a:lumMod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Amass data across PEOs</a:t>
            </a:r>
            <a:endParaRPr lang="en-AU" sz="2000" dirty="0"/>
          </a:p>
        </p:txBody>
      </p:sp>
      <p:sp>
        <p:nvSpPr>
          <p:cNvPr id="9" name="Diamond 8"/>
          <p:cNvSpPr/>
          <p:nvPr/>
        </p:nvSpPr>
        <p:spPr>
          <a:xfrm>
            <a:off x="5751059" y="1568043"/>
            <a:ext cx="2341756" cy="2332753"/>
          </a:xfrm>
          <a:prstGeom prst="diamon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NAFEA present data to ACDE &amp; other bodies</a:t>
            </a:r>
            <a:endParaRPr lang="en-AU" dirty="0"/>
          </a:p>
        </p:txBody>
      </p:sp>
      <p:sp>
        <p:nvSpPr>
          <p:cNvPr id="10" name="Diamond 9"/>
          <p:cNvSpPr/>
          <p:nvPr/>
        </p:nvSpPr>
        <p:spPr>
          <a:xfrm>
            <a:off x="7943898" y="2716913"/>
            <a:ext cx="2828629" cy="2707393"/>
          </a:xfrm>
          <a:prstGeom prst="diamon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Could this be linked to Health &amp; Well being survey?</a:t>
            </a:r>
            <a:endParaRPr lang="en-AU" dirty="0"/>
          </a:p>
        </p:txBody>
      </p:sp>
      <p:sp>
        <p:nvSpPr>
          <p:cNvPr id="11" name="Chevron 10"/>
          <p:cNvSpPr/>
          <p:nvPr/>
        </p:nvSpPr>
        <p:spPr>
          <a:xfrm rot="2522421">
            <a:off x="3622903" y="3438472"/>
            <a:ext cx="430463" cy="40144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9007383">
            <a:off x="5863785" y="3683430"/>
            <a:ext cx="430463" cy="40144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2570634">
            <a:off x="7897823" y="3116546"/>
            <a:ext cx="503067" cy="34952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62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92233"/>
            <a:ext cx="8791575" cy="851376"/>
          </a:xfrm>
        </p:spPr>
        <p:txBody>
          <a:bodyPr/>
          <a:lstStyle/>
          <a:p>
            <a:r>
              <a:rPr lang="en-AU" dirty="0" smtClean="0"/>
              <a:t>Why create a report?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3039" y="2127380"/>
            <a:ext cx="3810698" cy="313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rgbClr val="002060"/>
                </a:solidFill>
              </a:rPr>
              <a:t>AUDIENCES</a:t>
            </a:r>
          </a:p>
          <a:p>
            <a:pPr algn="ctr"/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PEO TEAM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HEAD OF SCHOOL</a:t>
            </a:r>
          </a:p>
          <a:p>
            <a:pPr algn="ctr"/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SCHOOL EXECUTIVE</a:t>
            </a:r>
          </a:p>
          <a:p>
            <a:pPr algn="ctr"/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COURSE DIRECTORS</a:t>
            </a:r>
          </a:p>
          <a:p>
            <a:pPr algn="ctr"/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UNIT CHAIRS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963827" y="2127380"/>
            <a:ext cx="3936381" cy="31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A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AU" sz="6300" dirty="0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en-AU" sz="4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AU" sz="2300" dirty="0" smtClean="0">
                <a:solidFill>
                  <a:schemeClr val="accent4">
                    <a:lumMod val="75000"/>
                  </a:schemeClr>
                </a:solidFill>
              </a:rPr>
              <a:t>ACHIEVEMENTS</a:t>
            </a:r>
          </a:p>
          <a:p>
            <a:pPr algn="ctr"/>
            <a:r>
              <a:rPr lang="en-AU" sz="2300" dirty="0" smtClean="0">
                <a:solidFill>
                  <a:schemeClr val="accent4">
                    <a:lumMod val="75000"/>
                  </a:schemeClr>
                </a:solidFill>
              </a:rPr>
              <a:t>CHALLENGES</a:t>
            </a:r>
          </a:p>
          <a:p>
            <a:pPr algn="ctr"/>
            <a:r>
              <a:rPr lang="en-AU" sz="2300" dirty="0" smtClean="0">
                <a:solidFill>
                  <a:schemeClr val="accent4">
                    <a:lumMod val="75000"/>
                  </a:schemeClr>
                </a:solidFill>
              </a:rPr>
              <a:t>STAFFING NEEDS</a:t>
            </a:r>
          </a:p>
          <a:p>
            <a:pPr algn="ctr"/>
            <a:r>
              <a:rPr lang="en-AU" sz="2300" dirty="0" smtClean="0">
                <a:solidFill>
                  <a:schemeClr val="accent4">
                    <a:lumMod val="75000"/>
                  </a:schemeClr>
                </a:solidFill>
              </a:rPr>
              <a:t>INFORMATION FOR PROBLEM SOLVING</a:t>
            </a:r>
          </a:p>
          <a:p>
            <a:pPr algn="ctr"/>
            <a:endParaRPr lang="en-AU" sz="1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74427"/>
          </a:xfrm>
        </p:spPr>
        <p:txBody>
          <a:bodyPr/>
          <a:lstStyle/>
          <a:p>
            <a:pPr algn="ctr"/>
            <a:r>
              <a:rPr lang="en-AU" dirty="0" smtClean="0"/>
              <a:t>group activity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520176"/>
            <a:ext cx="8791575" cy="3050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AU" sz="3100" b="1" dirty="0" smtClean="0">
                <a:solidFill>
                  <a:schemeClr val="accent4">
                    <a:lumMod val="75000"/>
                  </a:schemeClr>
                </a:solidFill>
              </a:rPr>
              <a:t>Table groups</a:t>
            </a:r>
          </a:p>
          <a:p>
            <a:pPr algn="ctr"/>
            <a:r>
              <a:rPr lang="en-AU" sz="2800" b="1" i="1" dirty="0" smtClean="0">
                <a:solidFill>
                  <a:schemeClr val="accent4">
                    <a:lumMod val="75000"/>
                  </a:schemeClr>
                </a:solidFill>
              </a:rPr>
              <a:t>10 minute discussion</a:t>
            </a:r>
          </a:p>
          <a:p>
            <a:pPr algn="ctr"/>
            <a:endParaRPr lang="en-A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AU" sz="2800" dirty="0" smtClean="0">
                <a:solidFill>
                  <a:srgbClr val="FFFF00"/>
                </a:solidFill>
              </a:rPr>
              <a:t>Which audiences would you report to in your context?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AU" sz="2800" dirty="0" smtClean="0">
                <a:solidFill>
                  <a:srgbClr val="FFFF00"/>
                </a:solidFill>
              </a:rPr>
              <a:t>List questions your audiences may have of your work.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AU" sz="2800" dirty="0" smtClean="0">
                <a:solidFill>
                  <a:srgbClr val="FFFF00"/>
                </a:solidFill>
              </a:rPr>
              <a:t>Whole group sharing</a:t>
            </a:r>
          </a:p>
          <a:p>
            <a:pPr algn="ctr"/>
            <a:endParaRPr lang="en-AU" dirty="0" smtClean="0">
              <a:solidFill>
                <a:srgbClr val="FFFF00"/>
              </a:solidFill>
            </a:endParaRPr>
          </a:p>
          <a:p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71857"/>
            <a:ext cx="8791575" cy="131292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Deakin school of education</a:t>
            </a:r>
            <a:br>
              <a:rPr lang="en-AU" dirty="0" smtClean="0"/>
            </a:br>
            <a:r>
              <a:rPr lang="en-AU" dirty="0" smtClean="0"/>
              <a:t>peo </a:t>
            </a:r>
            <a:r>
              <a:rPr lang="en-AU" dirty="0"/>
              <a:t>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2732496"/>
              </p:ext>
            </p:extLst>
          </p:nvPr>
        </p:nvGraphicFramePr>
        <p:xfrm>
          <a:off x="2049072" y="1764696"/>
          <a:ext cx="8446278" cy="400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381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762421"/>
          </a:xfrm>
        </p:spPr>
        <p:txBody>
          <a:bodyPr/>
          <a:lstStyle/>
          <a:p>
            <a:r>
              <a:rPr lang="en-AU" dirty="0" smtClean="0"/>
              <a:t>Information data sought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950097"/>
            <a:ext cx="8791575" cy="4183074"/>
          </a:xfrm>
        </p:spPr>
        <p:txBody>
          <a:bodyPr>
            <a:normAutofit fontScale="92500" lnSpcReduction="20000"/>
          </a:bodyPr>
          <a:lstStyle/>
          <a:p>
            <a:r>
              <a:rPr lang="en-AU" sz="2600" b="1" dirty="0" smtClean="0">
                <a:solidFill>
                  <a:schemeClr val="accent6">
                    <a:lumMod val="50000"/>
                  </a:schemeClr>
                </a:solidFill>
              </a:rPr>
              <a:t>Sample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How many placements per year/per sector/per course &amp; per unit?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What are the average number of placements per placement officer across the office/ per sector/per campus?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Which sector is the most or least difficult to find placements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What are the acceptance and rejection rates for each course/mode/unit?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Which suburbs and Local Government Areas do we place PSTs in?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How many interstate and international placements do we achieve each year?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What are the estimated &amp; projected placement costs per year?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cap="none" dirty="0" smtClean="0">
                <a:solidFill>
                  <a:srgbClr val="FFFF00"/>
                </a:solidFill>
              </a:rPr>
              <a:t>What trends are emerging across the years?</a:t>
            </a:r>
          </a:p>
          <a:p>
            <a:pPr marL="457200" indent="-457200">
              <a:buFont typeface="+mj-lt"/>
              <a:buAutoNum type="arabicPeriod"/>
            </a:pPr>
            <a:endParaRPr lang="en-AU" b="1" cap="none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290" y="721777"/>
            <a:ext cx="8791575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Gathering data –query report 1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090057"/>
            <a:ext cx="8791575" cy="3167743"/>
          </a:xfrm>
        </p:spPr>
        <p:txBody>
          <a:bodyPr>
            <a:normAutofit/>
          </a:bodyPr>
          <a:lstStyle/>
          <a:p>
            <a:endParaRPr lang="en-AU" sz="2800" b="1" cap="none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2400" b="1" cap="none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08278"/>
              </p:ext>
            </p:extLst>
          </p:nvPr>
        </p:nvGraphicFramePr>
        <p:xfrm>
          <a:off x="2032000" y="1922106"/>
          <a:ext cx="8128000" cy="42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417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441" y="681134"/>
            <a:ext cx="8515870" cy="690465"/>
          </a:xfrm>
        </p:spPr>
        <p:txBody>
          <a:bodyPr>
            <a:normAutofit/>
          </a:bodyPr>
          <a:lstStyle/>
          <a:p>
            <a:r>
              <a:rPr lang="en-AU" sz="3600" dirty="0" smtClean="0"/>
              <a:t>Query 1 – agency placement numbers</a:t>
            </a:r>
            <a:endParaRPr lang="en-A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35" t="-373" r="64111" b="47754"/>
          <a:stretch/>
        </p:blipFill>
        <p:spPr>
          <a:xfrm>
            <a:off x="491896" y="1769496"/>
            <a:ext cx="11560629" cy="5262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4" y="261257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880" y="5564608"/>
            <a:ext cx="1028571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21777"/>
            <a:ext cx="8791575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Gathering data –query report 2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090057"/>
            <a:ext cx="8791575" cy="3167743"/>
          </a:xfrm>
        </p:spPr>
        <p:txBody>
          <a:bodyPr>
            <a:normAutofit/>
          </a:bodyPr>
          <a:lstStyle/>
          <a:p>
            <a:endParaRPr lang="en-AU" sz="2800" b="1" cap="none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2400" b="1" cap="none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65" y="5405988"/>
            <a:ext cx="1028571" cy="10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2015" y="251926"/>
            <a:ext cx="12503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NAFEA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Adelaide</a:t>
            </a:r>
          </a:p>
          <a:p>
            <a:pPr algn="ctr"/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2017 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2279517"/>
              </p:ext>
            </p:extLst>
          </p:nvPr>
        </p:nvGraphicFramePr>
        <p:xfrm>
          <a:off x="2032000" y="1922106"/>
          <a:ext cx="8128000" cy="42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589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1391</TotalTime>
  <Words>1182</Words>
  <Application>Microsoft Office PowerPoint</Application>
  <PresentationFormat>Widescreen</PresentationFormat>
  <Paragraphs>295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Tw Cen MT</vt:lpstr>
      <vt:lpstr>Wingdings</vt:lpstr>
      <vt:lpstr>Circuit</vt:lpstr>
      <vt:lpstr>Placement data reporting workshop </vt:lpstr>
      <vt:lpstr>Presentation Overview</vt:lpstr>
      <vt:lpstr>Why create a report?</vt:lpstr>
      <vt:lpstr>group activity</vt:lpstr>
      <vt:lpstr>Deakin school of education peo context</vt:lpstr>
      <vt:lpstr>Information data sought</vt:lpstr>
      <vt:lpstr>Gathering data –query report 1</vt:lpstr>
      <vt:lpstr>Query 1 – agency placement numbers</vt:lpstr>
      <vt:lpstr>Gathering data –query report 2</vt:lpstr>
      <vt:lpstr>Query 2 – rejection/placement rates/year</vt:lpstr>
      <vt:lpstr>Generating data &amp; data report</vt:lpstr>
      <vt:lpstr>STAGE one – using excel</vt:lpstr>
      <vt:lpstr>Excel master spreadsheet</vt:lpstr>
      <vt:lpstr>STAGE TWO – POWERPOINT</vt:lpstr>
      <vt:lpstr>Report charts   Annual Placement Totals</vt:lpstr>
      <vt:lpstr>PowerPoint Presentation</vt:lpstr>
      <vt:lpstr>PowerPoint Presentation</vt:lpstr>
      <vt:lpstr>Duration &amp; number of placement blocks</vt:lpstr>
      <vt:lpstr>Annual Total agencies – all sectors</vt:lpstr>
      <vt:lpstr>Annual agency type totals per sector</vt:lpstr>
      <vt:lpstr>Burwood campus placement totals – per course type</vt:lpstr>
      <vt:lpstr>PowerPoint Presentation</vt:lpstr>
      <vt:lpstr>PowerPoint Presentation</vt:lpstr>
      <vt:lpstr>PowerPoint Presentation</vt:lpstr>
      <vt:lpstr>PowerPoint Presentation</vt:lpstr>
      <vt:lpstr>Total annual alliance placements</vt:lpstr>
      <vt:lpstr>2016 Metro suburban secondary placements - 20 or more</vt:lpstr>
      <vt:lpstr>INTERSTATE &amp; INTERNATIONAL PLACEMENTS totals</vt:lpstr>
      <vt:lpstr>Where to from here?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Placement data reporting workshop</dc:title>
  <dc:creator>Rob Cherry</dc:creator>
  <cp:lastModifiedBy>Laura Zubair</cp:lastModifiedBy>
  <cp:revision>89</cp:revision>
  <dcterms:created xsi:type="dcterms:W3CDTF">2017-06-23T01:21:22Z</dcterms:created>
  <dcterms:modified xsi:type="dcterms:W3CDTF">2017-10-19T03:46:08Z</dcterms:modified>
</cp:coreProperties>
</file>